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 id="2147483699" r:id="rId2"/>
    <p:sldMasterId id="2147483686" r:id="rId3"/>
  </p:sldMasterIdLst>
  <p:sldIdLst>
    <p:sldId id="256" r:id="rId4"/>
    <p:sldId id="288" r:id="rId5"/>
    <p:sldId id="258" r:id="rId6"/>
    <p:sldId id="260" r:id="rId7"/>
    <p:sldId id="286" r:id="rId8"/>
    <p:sldId id="261" r:id="rId9"/>
    <p:sldId id="262" r:id="rId10"/>
    <p:sldId id="265" r:id="rId11"/>
    <p:sldId id="263" r:id="rId12"/>
    <p:sldId id="264" r:id="rId13"/>
    <p:sldId id="266" r:id="rId14"/>
    <p:sldId id="267" r:id="rId15"/>
    <p:sldId id="268" r:id="rId16"/>
    <p:sldId id="269" r:id="rId17"/>
    <p:sldId id="270" r:id="rId18"/>
    <p:sldId id="271" r:id="rId19"/>
    <p:sldId id="272" r:id="rId20"/>
    <p:sldId id="273" r:id="rId21"/>
    <p:sldId id="274" r:id="rId22"/>
    <p:sldId id="275" r:id="rId23"/>
    <p:sldId id="276" r:id="rId24"/>
    <p:sldId id="291" r:id="rId25"/>
    <p:sldId id="292" r:id="rId26"/>
    <p:sldId id="277" r:id="rId27"/>
    <p:sldId id="293" r:id="rId28"/>
    <p:sldId id="278" r:id="rId29"/>
    <p:sldId id="280" r:id="rId30"/>
    <p:sldId id="281" r:id="rId31"/>
    <p:sldId id="282" r:id="rId32"/>
    <p:sldId id="283" r:id="rId33"/>
    <p:sldId id="284" r:id="rId34"/>
    <p:sldId id="289" r:id="rId35"/>
    <p:sldId id="279" r:id="rId36"/>
    <p:sldId id="290" r:id="rId37"/>
    <p:sldId id="285" r:id="rId38"/>
    <p:sldId id="259" r:id="rId3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smtClean="0"/>
              <a:t>Kliknij, aby edytować styl</a:t>
            </a:r>
            <a:endParaRPr lang="en-US" dirty="0"/>
          </a:p>
        </p:txBody>
      </p:sp>
      <p:sp>
        <p:nvSpPr>
          <p:cNvPr id="3" name="Subtitle 2"/>
          <p:cNvSpPr>
            <a:spLocks noGrp="1"/>
          </p:cNvSpPr>
          <p:nvPr>
            <p:ph type="subTitle" idx="1"/>
          </p:nvPr>
        </p:nvSpPr>
        <p:spPr>
          <a:xfrm>
            <a:off x="1100051" y="4455620"/>
            <a:ext cx="10058400" cy="1143000"/>
          </a:xfrm>
          <a:prstGeom prst="rect">
            <a:avLst/>
          </a:prstGeo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smtClean="0"/>
              <a:t>Kliknij, aby edytować styl wzorca podtytułu</a:t>
            </a:r>
            <a:endParaRPr lang="en-US" dirty="0"/>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pl-PL"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254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extLst>
      <p:ext uri="{BB962C8B-B14F-4D97-AF65-F5344CB8AC3E}">
        <p14:creationId xmlns:p14="http://schemas.microsoft.com/office/powerpoint/2010/main" val="6165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smtClean="0"/>
              <a:t>Kliknij, aby edytować styl</a:t>
            </a:r>
            <a:endParaRPr lang="en-US" dirty="0"/>
          </a:p>
        </p:txBody>
      </p:sp>
      <p:sp>
        <p:nvSpPr>
          <p:cNvPr id="3" name="Subtitle 2"/>
          <p:cNvSpPr>
            <a:spLocks noGrp="1"/>
          </p:cNvSpPr>
          <p:nvPr>
            <p:ph type="subTitle" idx="1"/>
          </p:nvPr>
        </p:nvSpPr>
        <p:spPr>
          <a:xfrm>
            <a:off x="1100051" y="4455620"/>
            <a:ext cx="10058400" cy="1143000"/>
          </a:xfrm>
          <a:prstGeom prst="rect">
            <a:avLst/>
          </a:prstGeo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smtClean="0"/>
              <a:t>Kliknij, aby edytować styl wzorca podtytułu</a:t>
            </a:r>
            <a:endParaRPr lang="en-US" dirty="0"/>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pl-PL"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815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braz z podpisem">
    <p:spTree>
      <p:nvGrpSpPr>
        <p:cNvPr id="1" name=""/>
        <p:cNvGrpSpPr/>
        <p:nvPr/>
      </p:nvGrpSpPr>
      <p:grpSpPr>
        <a:xfrm>
          <a:off x="0" y="0"/>
          <a:ext cx="0" cy="0"/>
          <a:chOff x="0" y="0"/>
          <a:chExt cx="0" cy="0"/>
        </a:xfrm>
      </p:grpSpPr>
      <p:sp>
        <p:nvSpPr>
          <p:cNvPr id="8" name="Rectangle 7"/>
          <p:cNvSpPr/>
          <p:nvPr/>
        </p:nvSpPr>
        <p:spPr>
          <a:xfrm>
            <a:off x="-3145" y="4915076"/>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6305" y="0"/>
            <a:ext cx="12191985" cy="4915076"/>
          </a:xfrm>
          <a:prstGeom prst="rect">
            <a:avLst/>
          </a:prstGeo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097280" y="5907023"/>
            <a:ext cx="10113264" cy="594360"/>
          </a:xfrm>
          <a:prstGeom prst="rect">
            <a:avLst/>
          </a:prstGeo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pic>
        <p:nvPicPr>
          <p:cNvPr id="12" name="Symbol zastępczy obrazu 5"/>
          <p:cNvPicPr>
            <a:picLocks noChangeAspect="1"/>
          </p:cNvPicPr>
          <p:nvPr/>
        </p:nvPicPr>
        <p:blipFill>
          <a:blip r:embed="rId3">
            <a:extLst>
              <a:ext uri="{28A0092B-C50C-407E-A947-70E740481C1C}">
                <a14:useLocalDpi xmlns:a14="http://schemas.microsoft.com/office/drawing/2010/main" val="0"/>
              </a:ext>
            </a:extLst>
          </a:blip>
          <a:srcRect l="3482" r="3482"/>
          <a:stretch>
            <a:fillRect/>
          </a:stretch>
        </p:blipFill>
        <p:spPr>
          <a:xfrm>
            <a:off x="15" y="0"/>
            <a:ext cx="12191985" cy="4915076"/>
          </a:xfrm>
          <a:prstGeom prst="rect">
            <a:avLst/>
          </a:prstGeom>
        </p:spPr>
      </p:pic>
    </p:spTree>
    <p:extLst>
      <p:ext uri="{BB962C8B-B14F-4D97-AF65-F5344CB8AC3E}">
        <p14:creationId xmlns:p14="http://schemas.microsoft.com/office/powerpoint/2010/main" val="13930401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93532" y="3614262"/>
            <a:ext cx="10058400" cy="1450757"/>
          </a:xfrm>
          <a:prstGeom prst="rect">
            <a:avLst/>
          </a:prstGeom>
        </p:spPr>
        <p:txBody>
          <a:bodyPr vert="horz" lIns="91440" tIns="45720" rIns="91440" bIns="45720" rtlCol="0" anchor="b">
            <a:normAutofit/>
          </a:bodyPr>
          <a:lstStyle/>
          <a:p>
            <a:r>
              <a:rPr lang="pl-PL" sz="5400" dirty="0" smtClean="0"/>
              <a:t>Kampania </a:t>
            </a:r>
            <a:br>
              <a:rPr lang="pl-PL" sz="5400" dirty="0" smtClean="0"/>
            </a:br>
            <a:r>
              <a:rPr lang="pl-PL" sz="5400" b="1" dirty="0" smtClean="0"/>
              <a:t>„Dopal dopalaczom. </a:t>
            </a:r>
            <a:br>
              <a:rPr lang="pl-PL" sz="5400" b="1" dirty="0" smtClean="0"/>
            </a:br>
            <a:r>
              <a:rPr lang="pl-PL" sz="5400" b="1" dirty="0" smtClean="0"/>
              <a:t>Wolni od narkotyków – kreatywni w życiu”</a:t>
            </a:r>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Obraz 10"/>
          <p:cNvPicPr>
            <a:picLocks noChangeAspect="1"/>
          </p:cNvPicPr>
          <p:nvPr/>
        </p:nvPicPr>
        <p:blipFill rotWithShape="1">
          <a:blip r:embed="rId3" cstate="print">
            <a:extLst>
              <a:ext uri="{28A0092B-C50C-407E-A947-70E740481C1C}">
                <a14:useLocalDpi xmlns:a14="http://schemas.microsoft.com/office/drawing/2010/main" val="0"/>
              </a:ext>
            </a:extLst>
          </a:blip>
          <a:srcRect l="7778" t="14813" r="6111" b="20011"/>
          <a:stretch/>
        </p:blipFill>
        <p:spPr>
          <a:xfrm>
            <a:off x="7774479" y="0"/>
            <a:ext cx="4417521" cy="1254006"/>
          </a:xfrm>
          <a:prstGeom prst="rect">
            <a:avLst/>
          </a:prstGeom>
        </p:spPr>
      </p:pic>
      <p:pic>
        <p:nvPicPr>
          <p:cNvPr id="12" name="Obraz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3183" y="59639"/>
            <a:ext cx="1158360" cy="1146418"/>
          </a:xfrm>
          <a:prstGeom prst="rect">
            <a:avLst/>
          </a:prstGeom>
        </p:spPr>
      </p:pic>
    </p:spTree>
    <p:extLst>
      <p:ext uri="{BB962C8B-B14F-4D97-AF65-F5344CB8AC3E}">
        <p14:creationId xmlns:p14="http://schemas.microsoft.com/office/powerpoint/2010/main" val="434557057"/>
      </p:ext>
    </p:extLst>
  </p:cSld>
  <p:clrMap bg1="lt1" tx1="dk1" bg2="lt2" tx2="dk2" accent1="accent1" accent2="accent2" accent3="accent3" accent4="accent4" accent5="accent5" accent6="accent6" hlink="hlink" folHlink="folHlink"/>
  <p:sldLayoutIdLst>
    <p:sldLayoutId id="2147483698" r:id="rId1"/>
  </p:sldLayoutIdLst>
  <p:txStyles>
    <p:titleStyle>
      <a:lvl1pPr algn="ctr"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351542" y="495300"/>
            <a:ext cx="9804137" cy="1242060"/>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1147812" y="2221199"/>
            <a:ext cx="10058400" cy="4023360"/>
          </a:xfrm>
          <a:prstGeom prst="rect">
            <a:avLst/>
          </a:prstGeom>
        </p:spPr>
        <p:txBody>
          <a:bodyPr vert="horz" lIns="0" tIns="45720" rIns="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Obraz 10"/>
          <p:cNvPicPr>
            <a:picLocks noChangeAspect="1"/>
          </p:cNvPicPr>
          <p:nvPr userDrawn="1"/>
        </p:nvPicPr>
        <p:blipFill rotWithShape="1">
          <a:blip r:embed="rId4" cstate="print">
            <a:extLst>
              <a:ext uri="{28A0092B-C50C-407E-A947-70E740481C1C}">
                <a14:useLocalDpi xmlns:a14="http://schemas.microsoft.com/office/drawing/2010/main" val="0"/>
              </a:ext>
            </a:extLst>
          </a:blip>
          <a:srcRect l="7778" t="14813" r="6111" b="20011"/>
          <a:stretch/>
        </p:blipFill>
        <p:spPr>
          <a:xfrm>
            <a:off x="7774479" y="0"/>
            <a:ext cx="4417521" cy="1254006"/>
          </a:xfrm>
          <a:prstGeom prst="rect">
            <a:avLst/>
          </a:prstGeom>
        </p:spPr>
      </p:pic>
      <p:pic>
        <p:nvPicPr>
          <p:cNvPr id="12" name="Obraz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93183" y="59639"/>
            <a:ext cx="1158360" cy="1146418"/>
          </a:xfrm>
          <a:prstGeom prst="rect">
            <a:avLst/>
          </a:prstGeom>
        </p:spPr>
      </p:pic>
    </p:spTree>
    <p:extLst>
      <p:ext uri="{BB962C8B-B14F-4D97-AF65-F5344CB8AC3E}">
        <p14:creationId xmlns:p14="http://schemas.microsoft.com/office/powerpoint/2010/main" val="849578147"/>
      </p:ext>
    </p:extLst>
  </p:cSld>
  <p:clrMap bg1="lt1" tx1="dk1" bg2="lt2" tx2="dk2" accent1="accent1" accent2="accent2" accent3="accent3" accent4="accent4" accent5="accent5" accent6="accent6" hlink="hlink" folHlink="folHlink"/>
  <p:sldLayoutIdLst>
    <p:sldLayoutId id="2147483701" r:id="rId1"/>
    <p:sldLayoutId id="2147483702"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smtClean="0"/>
              <a:t>Kliknij, aby edytować styl</a:t>
            </a:r>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6124597"/>
      </p:ext>
    </p:extLst>
  </p:cSld>
  <p:clrMap bg1="lt1" tx1="dk1" bg2="lt2" tx2="dk2" accent1="accent1" accent2="accent2" accent3="accent3" accent4="accent4" accent5="accent5" accent6="accent6" hlink="hlink" folHlink="folHlink"/>
  <p:sldLayoutIdLst>
    <p:sldLayoutId id="2147483695" r:id="rId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116111.pl/napisz"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mailto:pomoc@800100100.p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narkomania.org.pl/" TargetMode="External"/><Relationship Id="rId2" Type="http://schemas.openxmlformats.org/officeDocument/2006/relationships/hyperlink" Target="http://www.kbpn.gov.pl/portal?id=15&amp;res_id=1085918"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100051" y="1894914"/>
            <a:ext cx="10058400" cy="2560706"/>
          </a:xfrm>
        </p:spPr>
        <p:txBody>
          <a:bodyPr>
            <a:noAutofit/>
          </a:bodyPr>
          <a:lstStyle/>
          <a:p>
            <a:pPr algn="ctr"/>
            <a:r>
              <a:rPr lang="pl-PL" sz="5200" dirty="0"/>
              <a:t>Kampania </a:t>
            </a:r>
            <a:br>
              <a:rPr lang="pl-PL" sz="5200" dirty="0"/>
            </a:br>
            <a:r>
              <a:rPr lang="pl-PL" sz="5200" b="1" dirty="0"/>
              <a:t>„Dopal dopalaczom. </a:t>
            </a:r>
            <a:br>
              <a:rPr lang="pl-PL" sz="5200" b="1" dirty="0"/>
            </a:br>
            <a:r>
              <a:rPr lang="pl-PL" sz="5200" b="1" dirty="0"/>
              <a:t>Wolni od narkotyków – kreatywni </a:t>
            </a:r>
            <a:r>
              <a:rPr lang="pl-PL" sz="5200" b="1" dirty="0" smtClean="0"/>
              <a:t/>
            </a:r>
            <a:br>
              <a:rPr lang="pl-PL" sz="5200" b="1" dirty="0" smtClean="0"/>
            </a:br>
            <a:r>
              <a:rPr lang="pl-PL" sz="5200" b="1" dirty="0" smtClean="0"/>
              <a:t>w </a:t>
            </a:r>
            <a:r>
              <a:rPr lang="pl-PL" sz="5200" b="1" dirty="0"/>
              <a:t>życiu”</a:t>
            </a:r>
            <a:endParaRPr lang="pl-PL" sz="5200" dirty="0"/>
          </a:p>
        </p:txBody>
      </p:sp>
    </p:spTree>
    <p:extLst>
      <p:ext uri="{BB962C8B-B14F-4D97-AF65-F5344CB8AC3E}">
        <p14:creationId xmlns:p14="http://schemas.microsoft.com/office/powerpoint/2010/main" val="2548153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10000"/>
          </a:bodyPr>
          <a:lstStyle/>
          <a:p>
            <a:r>
              <a:rPr lang="pl-PL" altLang="pl-PL" sz="2600" dirty="0">
                <a:solidFill>
                  <a:schemeClr val="tx1"/>
                </a:solidFill>
              </a:rPr>
              <a:t>3.</a:t>
            </a:r>
            <a:r>
              <a:rPr lang="pl-PL" altLang="pl-PL" sz="2600" u="sng" dirty="0">
                <a:solidFill>
                  <a:schemeClr val="tx1"/>
                </a:solidFill>
              </a:rPr>
              <a:t> </a:t>
            </a:r>
            <a:r>
              <a:rPr lang="pl-PL" altLang="pl-PL" sz="2600" i="1" u="sng" dirty="0">
                <a:solidFill>
                  <a:schemeClr val="tx1"/>
                </a:solidFill>
              </a:rPr>
              <a:t>Uwarunkowania</a:t>
            </a:r>
            <a:r>
              <a:rPr lang="pl-PL" altLang="pl-PL" sz="2600" u="sng" dirty="0">
                <a:solidFill>
                  <a:schemeClr val="tx1"/>
                </a:solidFill>
              </a:rPr>
              <a:t> </a:t>
            </a:r>
            <a:r>
              <a:rPr lang="pl-PL" altLang="pl-PL" sz="2600" i="1" u="sng" dirty="0">
                <a:solidFill>
                  <a:schemeClr val="tx1"/>
                </a:solidFill>
              </a:rPr>
              <a:t>indywidualne – </a:t>
            </a:r>
            <a:r>
              <a:rPr lang="pl-PL" altLang="pl-PL" sz="2600" i="1" u="sng" dirty="0" smtClean="0">
                <a:solidFill>
                  <a:schemeClr val="tx1"/>
                </a:solidFill>
              </a:rPr>
              <a:t> </a:t>
            </a:r>
            <a:r>
              <a:rPr lang="pl-PL" altLang="pl-PL" sz="2600" i="1" u="sng" dirty="0">
                <a:solidFill>
                  <a:schemeClr val="tx1"/>
                </a:solidFill>
              </a:rPr>
              <a:t>personalne</a:t>
            </a:r>
            <a:r>
              <a:rPr lang="pl-PL" altLang="pl-PL" sz="2600" i="1" u="sng" dirty="0" smtClean="0">
                <a:solidFill>
                  <a:schemeClr val="tx1"/>
                </a:solidFill>
              </a:rPr>
              <a:t>:</a:t>
            </a:r>
          </a:p>
          <a:p>
            <a:pPr>
              <a:lnSpc>
                <a:spcPct val="170000"/>
              </a:lnSpc>
              <a:spcAft>
                <a:spcPts val="0"/>
              </a:spcAft>
              <a:buClr>
                <a:schemeClr val="accent2"/>
              </a:buClr>
              <a:buFont typeface="Arial" pitchFamily="34" charset="0"/>
              <a:buChar char="•"/>
              <a:defRPr/>
            </a:pPr>
            <a:r>
              <a:rPr lang="pl-PL" dirty="0" smtClean="0">
                <a:solidFill>
                  <a:srgbClr val="000000"/>
                </a:solidFill>
              </a:rPr>
              <a:t> Niedojrzałość </a:t>
            </a:r>
            <a:r>
              <a:rPr lang="pl-PL" dirty="0">
                <a:solidFill>
                  <a:srgbClr val="000000"/>
                </a:solidFill>
              </a:rPr>
              <a:t>emocjonalna,</a:t>
            </a:r>
          </a:p>
          <a:p>
            <a:pPr>
              <a:lnSpc>
                <a:spcPct val="170000"/>
              </a:lnSpc>
              <a:spcAft>
                <a:spcPts val="0"/>
              </a:spcAft>
              <a:buClr>
                <a:schemeClr val="accent2"/>
              </a:buClr>
              <a:buFont typeface="Arial" pitchFamily="34" charset="0"/>
              <a:buChar char="•"/>
              <a:defRPr/>
            </a:pPr>
            <a:r>
              <a:rPr lang="pl-PL" dirty="0" smtClean="0">
                <a:solidFill>
                  <a:srgbClr val="000000"/>
                </a:solidFill>
              </a:rPr>
              <a:t> Niska </a:t>
            </a:r>
            <a:r>
              <a:rPr lang="pl-PL" dirty="0">
                <a:solidFill>
                  <a:srgbClr val="000000"/>
                </a:solidFill>
              </a:rPr>
              <a:t>samoocena,</a:t>
            </a:r>
          </a:p>
          <a:p>
            <a:pPr>
              <a:lnSpc>
                <a:spcPct val="170000"/>
              </a:lnSpc>
              <a:spcAft>
                <a:spcPts val="0"/>
              </a:spcAft>
              <a:buClr>
                <a:schemeClr val="accent2"/>
              </a:buClr>
              <a:buFont typeface="Arial" pitchFamily="34" charset="0"/>
              <a:buChar char="•"/>
              <a:defRPr/>
            </a:pPr>
            <a:r>
              <a:rPr lang="pl-PL" dirty="0" smtClean="0">
                <a:solidFill>
                  <a:srgbClr val="000000"/>
                </a:solidFill>
              </a:rPr>
              <a:t> Brak </a:t>
            </a:r>
            <a:r>
              <a:rPr lang="pl-PL" dirty="0">
                <a:solidFill>
                  <a:srgbClr val="000000"/>
                </a:solidFill>
              </a:rPr>
              <a:t>odporności na stres i problemy,</a:t>
            </a:r>
          </a:p>
          <a:p>
            <a:pPr>
              <a:lnSpc>
                <a:spcPct val="170000"/>
              </a:lnSpc>
              <a:spcAft>
                <a:spcPts val="0"/>
              </a:spcAft>
              <a:buClr>
                <a:schemeClr val="accent2"/>
              </a:buClr>
              <a:buFont typeface="Arial" pitchFamily="34" charset="0"/>
              <a:buChar char="•"/>
              <a:defRPr/>
            </a:pPr>
            <a:r>
              <a:rPr lang="pl-PL" dirty="0" smtClean="0">
                <a:solidFill>
                  <a:srgbClr val="000000"/>
                </a:solidFill>
              </a:rPr>
              <a:t> Zbyt </a:t>
            </a:r>
            <a:r>
              <a:rPr lang="pl-PL" dirty="0">
                <a:solidFill>
                  <a:srgbClr val="000000"/>
                </a:solidFill>
              </a:rPr>
              <a:t>mała wiedza, negatywne przekonania,</a:t>
            </a:r>
          </a:p>
          <a:p>
            <a:pPr>
              <a:lnSpc>
                <a:spcPct val="170000"/>
              </a:lnSpc>
              <a:spcAft>
                <a:spcPts val="0"/>
              </a:spcAft>
              <a:buClr>
                <a:schemeClr val="accent2"/>
              </a:buClr>
              <a:buFont typeface="Arial" pitchFamily="34" charset="0"/>
              <a:buChar char="•"/>
              <a:defRPr/>
            </a:pPr>
            <a:r>
              <a:rPr lang="pl-PL" dirty="0" smtClean="0">
                <a:solidFill>
                  <a:schemeClr val="tx1"/>
                </a:solidFill>
              </a:rPr>
              <a:t> Niskie </a:t>
            </a:r>
            <a:r>
              <a:rPr lang="pl-PL" dirty="0">
                <a:solidFill>
                  <a:schemeClr val="tx1"/>
                </a:solidFill>
              </a:rPr>
              <a:t>kompetencje </a:t>
            </a:r>
            <a:r>
              <a:rPr lang="pl-PL" dirty="0" smtClean="0">
                <a:solidFill>
                  <a:schemeClr val="tx1"/>
                </a:solidFill>
              </a:rPr>
              <a:t>interpersonalne.</a:t>
            </a:r>
            <a:endParaRPr lang="pl-PL" dirty="0">
              <a:solidFill>
                <a:schemeClr val="tx1"/>
              </a:solidFill>
            </a:endParaRPr>
          </a:p>
          <a:p>
            <a:pPr marL="0" indent="0" algn="ctr">
              <a:lnSpc>
                <a:spcPct val="170000"/>
              </a:lnSpc>
              <a:spcAft>
                <a:spcPts val="0"/>
              </a:spcAft>
              <a:buNone/>
              <a:defRPr/>
            </a:pPr>
            <a:r>
              <a:rPr lang="pl-PL" sz="800" dirty="0">
                <a:solidFill>
                  <a:srgbClr val="000000"/>
                </a:solidFill>
                <a:latin typeface="Verdana" pitchFamily="32" charset="0"/>
              </a:rPr>
              <a:t/>
            </a:r>
            <a:br>
              <a:rPr lang="pl-PL" sz="800" dirty="0">
                <a:solidFill>
                  <a:srgbClr val="000000"/>
                </a:solidFill>
                <a:latin typeface="Verdana" pitchFamily="32" charset="0"/>
              </a:rPr>
            </a:br>
            <a:endParaRPr lang="pl-PL" sz="800" dirty="0"/>
          </a:p>
          <a:p>
            <a:endParaRPr lang="pl-PL" dirty="0">
              <a:solidFill>
                <a:schemeClr val="tx1"/>
              </a:solidFill>
            </a:endParaRPr>
          </a:p>
        </p:txBody>
      </p:sp>
    </p:spTree>
    <p:extLst>
      <p:ext uri="{BB962C8B-B14F-4D97-AF65-F5344CB8AC3E}">
        <p14:creationId xmlns:p14="http://schemas.microsoft.com/office/powerpoint/2010/main" val="686321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dirty="0"/>
              <a:t>Czynniki</a:t>
            </a:r>
            <a:r>
              <a:rPr lang="pl-PL" altLang="pl-PL" b="1" dirty="0"/>
              <a:t> </a:t>
            </a:r>
            <a:r>
              <a:rPr lang="pl-PL" altLang="pl-PL" dirty="0"/>
              <a:t>ryzyka</a:t>
            </a:r>
            <a:r>
              <a:rPr lang="pl-PL" altLang="pl-PL" b="1" dirty="0"/>
              <a:t> </a:t>
            </a:r>
            <a:endParaRPr lang="pl-PL" b="1" dirty="0"/>
          </a:p>
        </p:txBody>
      </p:sp>
      <p:sp>
        <p:nvSpPr>
          <p:cNvPr id="3" name="Symbol zastępczy zawartości 2"/>
          <p:cNvSpPr>
            <a:spLocks noGrp="1"/>
          </p:cNvSpPr>
          <p:nvPr>
            <p:ph idx="1"/>
          </p:nvPr>
        </p:nvSpPr>
        <p:spPr/>
        <p:txBody>
          <a:bodyPr/>
          <a:lstStyle/>
          <a:p>
            <a:pPr algn="ctr">
              <a:spcBef>
                <a:spcPts val="600"/>
              </a:spcBef>
              <a:buClrTx/>
              <a:buSzTx/>
              <a:buNone/>
            </a:pPr>
            <a:r>
              <a:rPr lang="pl-PL" altLang="pl-PL" sz="3200" dirty="0">
                <a:solidFill>
                  <a:schemeClr val="tx1"/>
                </a:solidFill>
                <a:ea typeface="Microsoft YaHei" panose="020B0503020204020204" pitchFamily="34" charset="-122"/>
              </a:rPr>
              <a:t>Czynniki ryzyka są to cechy zwiększające prawdopodobieństwo używania środków odurzających. </a:t>
            </a:r>
          </a:p>
          <a:p>
            <a:pPr algn="ctr">
              <a:spcBef>
                <a:spcPts val="600"/>
              </a:spcBef>
              <a:buClrTx/>
              <a:buSzTx/>
              <a:buNone/>
            </a:pPr>
            <a:endParaRPr lang="pl-PL" altLang="pl-PL" sz="3200" dirty="0">
              <a:solidFill>
                <a:schemeClr val="tx1"/>
              </a:solidFill>
              <a:ea typeface="Microsoft YaHei" panose="020B0503020204020204" pitchFamily="34" charset="-122"/>
            </a:endParaRPr>
          </a:p>
          <a:p>
            <a:pPr algn="ctr">
              <a:spcBef>
                <a:spcPts val="600"/>
              </a:spcBef>
              <a:buClrTx/>
              <a:buSzTx/>
              <a:buNone/>
            </a:pPr>
            <a:r>
              <a:rPr lang="pl-PL" altLang="pl-PL" sz="3200" dirty="0">
                <a:solidFill>
                  <a:schemeClr val="tx1"/>
                </a:solidFill>
                <a:ea typeface="Microsoft YaHei" panose="020B0503020204020204" pitchFamily="34" charset="-122"/>
              </a:rPr>
              <a:t>Prawdopodobieństwo jest tym większe, im więcej jest czynników ryzyka, im bardziej są one szkodliwe oraz im dłużej trwa ich działanie.</a:t>
            </a:r>
          </a:p>
          <a:p>
            <a:endParaRPr lang="pl-PL" dirty="0"/>
          </a:p>
        </p:txBody>
      </p:sp>
    </p:spTree>
    <p:extLst>
      <p:ext uri="{BB962C8B-B14F-4D97-AF65-F5344CB8AC3E}">
        <p14:creationId xmlns:p14="http://schemas.microsoft.com/office/powerpoint/2010/main" val="3903466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47812" y="598331"/>
            <a:ext cx="9804137" cy="1242060"/>
          </a:xfrm>
        </p:spPr>
        <p:txBody>
          <a:bodyPr>
            <a:noAutofit/>
          </a:bodyPr>
          <a:lstStyle/>
          <a:p>
            <a:r>
              <a:rPr lang="pl-PL" altLang="pl-PL" sz="2800" b="1" dirty="0">
                <a:solidFill>
                  <a:schemeClr val="tx1"/>
                </a:solidFill>
                <a:ea typeface="Microsoft YaHei" panose="020B0503020204020204" pitchFamily="34" charset="-122"/>
              </a:rPr>
              <a:t>W sferze psychologicznej czynników ryzyka największą rolę odgrywają cechy indywidualne, do których zalicza się m.in.: </a:t>
            </a:r>
            <a:endParaRPr lang="pl-PL" sz="2800" b="1" dirty="0">
              <a:solidFill>
                <a:schemeClr val="tx1"/>
              </a:solidFill>
            </a:endParaRPr>
          </a:p>
        </p:txBody>
      </p:sp>
      <p:sp>
        <p:nvSpPr>
          <p:cNvPr id="3" name="Symbol zastępczy zawartości 2"/>
          <p:cNvSpPr>
            <a:spLocks noGrp="1"/>
          </p:cNvSpPr>
          <p:nvPr>
            <p:ph idx="1"/>
          </p:nvPr>
        </p:nvSpPr>
        <p:spPr>
          <a:xfrm>
            <a:off x="1137055" y="2102865"/>
            <a:ext cx="10058400" cy="4023360"/>
          </a:xfrm>
        </p:spPr>
        <p:txBody>
          <a:bodyPr>
            <a:normAutofit fontScale="47500" lnSpcReduction="20000"/>
          </a:bodyPr>
          <a:lstStyle/>
          <a:p>
            <a:pPr>
              <a:spcBef>
                <a:spcPts val="600"/>
              </a:spcBef>
              <a:buClr>
                <a:schemeClr val="accent2"/>
              </a:buClr>
              <a:buFont typeface="Wingdings" panose="05000000000000000000" pitchFamily="2" charset="2"/>
              <a:buChar char="§"/>
              <a:defRPr/>
            </a:pPr>
            <a:endParaRPr lang="pl-PL" sz="3800" dirty="0">
              <a:solidFill>
                <a:schemeClr val="tx1"/>
              </a:solidFill>
              <a:ea typeface="Microsoft YaHei" pitchFamily="34" charset="-122"/>
              <a:cs typeface="Arial" charset="0"/>
            </a:endParaRPr>
          </a:p>
          <a:p>
            <a:pPr>
              <a:spcBef>
                <a:spcPts val="600"/>
              </a:spcBef>
              <a:buClr>
                <a:schemeClr val="accent2"/>
              </a:buClr>
              <a:buFont typeface="Wingdings" panose="05000000000000000000" pitchFamily="2" charset="2"/>
              <a:buChar char="§"/>
              <a:defRPr/>
            </a:pPr>
            <a:r>
              <a:rPr lang="pl-PL" sz="5100" dirty="0" smtClean="0">
                <a:solidFill>
                  <a:schemeClr val="tx1"/>
                </a:solidFill>
                <a:ea typeface="Microsoft YaHei" pitchFamily="34" charset="-122"/>
                <a:cs typeface="Arial" charset="0"/>
              </a:rPr>
              <a:t> Nadmierna </a:t>
            </a:r>
            <a:r>
              <a:rPr lang="pl-PL" sz="5100" dirty="0">
                <a:solidFill>
                  <a:schemeClr val="tx1"/>
                </a:solidFill>
                <a:ea typeface="Microsoft YaHei" pitchFamily="34" charset="-122"/>
                <a:cs typeface="Arial" charset="0"/>
              </a:rPr>
              <a:t>nieśmiałość,</a:t>
            </a:r>
          </a:p>
          <a:p>
            <a:pPr>
              <a:spcBef>
                <a:spcPts val="600"/>
              </a:spcBef>
              <a:buClr>
                <a:schemeClr val="accent2"/>
              </a:buClr>
              <a:buFont typeface="Wingdings" panose="05000000000000000000" pitchFamily="2" charset="2"/>
              <a:buChar char="§"/>
              <a:defRPr/>
            </a:pPr>
            <a:endParaRPr lang="pl-PL" sz="5100" dirty="0">
              <a:solidFill>
                <a:schemeClr val="tx1"/>
              </a:solidFill>
              <a:ea typeface="Microsoft YaHei" pitchFamily="34" charset="-122"/>
              <a:cs typeface="Arial" charset="0"/>
            </a:endParaRPr>
          </a:p>
          <a:p>
            <a:pPr>
              <a:spcBef>
                <a:spcPts val="600"/>
              </a:spcBef>
              <a:buClr>
                <a:schemeClr val="accent2"/>
              </a:buClr>
              <a:buFont typeface="Wingdings" panose="05000000000000000000" pitchFamily="2" charset="2"/>
              <a:buChar char="§"/>
              <a:defRPr/>
            </a:pPr>
            <a:r>
              <a:rPr lang="pl-PL" sz="5100" dirty="0" smtClean="0">
                <a:solidFill>
                  <a:schemeClr val="tx1"/>
                </a:solidFill>
                <a:ea typeface="Microsoft YaHei" pitchFamily="34" charset="-122"/>
                <a:cs typeface="Arial" charset="0"/>
              </a:rPr>
              <a:t> Wrażliwość</a:t>
            </a:r>
            <a:r>
              <a:rPr lang="pl-PL" sz="5100" dirty="0">
                <a:solidFill>
                  <a:schemeClr val="tx1"/>
                </a:solidFill>
                <a:ea typeface="Microsoft YaHei" pitchFamily="34" charset="-122"/>
                <a:cs typeface="Arial" charset="0"/>
              </a:rPr>
              <a:t>,</a:t>
            </a:r>
          </a:p>
          <a:p>
            <a:pPr>
              <a:spcBef>
                <a:spcPts val="600"/>
              </a:spcBef>
              <a:buClr>
                <a:schemeClr val="accent2"/>
              </a:buClr>
              <a:buFont typeface="Wingdings" panose="05000000000000000000" pitchFamily="2" charset="2"/>
              <a:buChar char="§"/>
              <a:defRPr/>
            </a:pPr>
            <a:endParaRPr lang="pl-PL" sz="5100" dirty="0">
              <a:solidFill>
                <a:schemeClr val="tx1"/>
              </a:solidFill>
              <a:ea typeface="Microsoft YaHei" pitchFamily="34" charset="-122"/>
              <a:cs typeface="Arial" charset="0"/>
            </a:endParaRPr>
          </a:p>
          <a:p>
            <a:pPr>
              <a:spcBef>
                <a:spcPts val="600"/>
              </a:spcBef>
              <a:buClr>
                <a:schemeClr val="accent2"/>
              </a:buClr>
              <a:buFont typeface="Wingdings" panose="05000000000000000000" pitchFamily="2" charset="2"/>
              <a:buChar char="§"/>
              <a:defRPr/>
            </a:pPr>
            <a:r>
              <a:rPr lang="pl-PL" sz="5100" dirty="0" smtClean="0">
                <a:solidFill>
                  <a:schemeClr val="tx1"/>
                </a:solidFill>
                <a:ea typeface="Microsoft YaHei" pitchFamily="34" charset="-122"/>
                <a:cs typeface="Arial" charset="0"/>
              </a:rPr>
              <a:t> Chroniczne </a:t>
            </a:r>
            <a:r>
              <a:rPr lang="pl-PL" sz="5100" dirty="0">
                <a:solidFill>
                  <a:schemeClr val="tx1"/>
                </a:solidFill>
                <a:ea typeface="Microsoft YaHei" pitchFamily="34" charset="-122"/>
                <a:cs typeface="Arial" charset="0"/>
              </a:rPr>
              <a:t>napięcie i niepokój,</a:t>
            </a:r>
          </a:p>
          <a:p>
            <a:pPr>
              <a:spcBef>
                <a:spcPts val="600"/>
              </a:spcBef>
              <a:buClr>
                <a:schemeClr val="accent2"/>
              </a:buClr>
              <a:buFont typeface="Wingdings" panose="05000000000000000000" pitchFamily="2" charset="2"/>
              <a:buChar char="§"/>
              <a:defRPr/>
            </a:pPr>
            <a:endParaRPr lang="pl-PL" sz="5100" dirty="0">
              <a:solidFill>
                <a:schemeClr val="tx1"/>
              </a:solidFill>
              <a:cs typeface="Arial" charset="0"/>
            </a:endParaRPr>
          </a:p>
          <a:p>
            <a:pPr>
              <a:spcBef>
                <a:spcPts val="600"/>
              </a:spcBef>
              <a:buClr>
                <a:schemeClr val="accent2"/>
              </a:buClr>
              <a:buFont typeface="Wingdings" panose="05000000000000000000" pitchFamily="2" charset="2"/>
              <a:buChar char="§"/>
              <a:defRPr/>
            </a:pPr>
            <a:r>
              <a:rPr lang="pl-PL" sz="5100" dirty="0" smtClean="0">
                <a:solidFill>
                  <a:schemeClr val="tx1"/>
                </a:solidFill>
                <a:cs typeface="Arial" charset="0"/>
              </a:rPr>
              <a:t> Niska samoocena,</a:t>
            </a:r>
            <a:endParaRPr lang="pl-PL" sz="5100" dirty="0">
              <a:solidFill>
                <a:schemeClr val="tx1"/>
              </a:solidFill>
              <a:cs typeface="Arial" charset="0"/>
            </a:endParaRPr>
          </a:p>
          <a:p>
            <a:pPr>
              <a:spcBef>
                <a:spcPts val="600"/>
              </a:spcBef>
              <a:buClr>
                <a:schemeClr val="accent2"/>
              </a:buClr>
              <a:buFont typeface="Wingdings" panose="05000000000000000000" pitchFamily="2" charset="2"/>
              <a:buChar char="§"/>
              <a:defRPr/>
            </a:pPr>
            <a:endParaRPr lang="pl-PL" sz="5100" dirty="0">
              <a:solidFill>
                <a:schemeClr val="tx1"/>
              </a:solidFill>
              <a:cs typeface="Arial" charset="0"/>
            </a:endParaRPr>
          </a:p>
          <a:p>
            <a:pPr>
              <a:spcBef>
                <a:spcPts val="600"/>
              </a:spcBef>
              <a:buClr>
                <a:schemeClr val="accent2"/>
              </a:buClr>
              <a:buFont typeface="Wingdings" panose="05000000000000000000" pitchFamily="2" charset="2"/>
              <a:buChar char="§"/>
              <a:defRPr/>
            </a:pPr>
            <a:r>
              <a:rPr lang="pl-PL" sz="5100" dirty="0" smtClean="0">
                <a:solidFill>
                  <a:schemeClr val="tx1"/>
                </a:solidFill>
                <a:cs typeface="Arial" charset="0"/>
              </a:rPr>
              <a:t> Brak </a:t>
            </a:r>
            <a:r>
              <a:rPr lang="pl-PL" sz="5100" dirty="0">
                <a:solidFill>
                  <a:schemeClr val="tx1"/>
                </a:solidFill>
                <a:cs typeface="Arial" charset="0"/>
              </a:rPr>
              <a:t>odporności na stres i </a:t>
            </a:r>
            <a:r>
              <a:rPr lang="pl-PL" sz="5100" dirty="0" smtClean="0">
                <a:solidFill>
                  <a:schemeClr val="tx1"/>
                </a:solidFill>
                <a:cs typeface="Arial" charset="0"/>
              </a:rPr>
              <a:t>problemy.</a:t>
            </a:r>
            <a:endParaRPr lang="pl-PL" sz="5100" dirty="0">
              <a:solidFill>
                <a:schemeClr val="tx1"/>
              </a:solidFill>
              <a:cs typeface="Arial" charset="0"/>
            </a:endParaRPr>
          </a:p>
          <a:p>
            <a:pPr>
              <a:spcBef>
                <a:spcPts val="600"/>
              </a:spcBef>
              <a:defRPr/>
            </a:pPr>
            <a:r>
              <a:rPr lang="pl-PL" dirty="0">
                <a:solidFill>
                  <a:srgbClr val="000000"/>
                </a:solidFill>
                <a:cs typeface="Arial" charset="0"/>
              </a:rPr>
              <a:t/>
            </a:r>
            <a:br>
              <a:rPr lang="pl-PL" dirty="0">
                <a:solidFill>
                  <a:srgbClr val="000000"/>
                </a:solidFill>
                <a:cs typeface="Arial" charset="0"/>
              </a:rPr>
            </a:br>
            <a:r>
              <a:rPr lang="pl-PL" dirty="0">
                <a:solidFill>
                  <a:srgbClr val="000000"/>
                </a:solidFill>
                <a:cs typeface="Arial" charset="0"/>
              </a:rPr>
              <a:t/>
            </a:r>
            <a:br>
              <a:rPr lang="pl-PL" dirty="0">
                <a:solidFill>
                  <a:srgbClr val="000000"/>
                </a:solidFill>
                <a:cs typeface="Arial" charset="0"/>
              </a:rPr>
            </a:br>
            <a:endParaRPr lang="pl-PL" dirty="0">
              <a:solidFill>
                <a:srgbClr val="464653"/>
              </a:solidFill>
              <a:ea typeface="Microsoft YaHei" pitchFamily="34" charset="-122"/>
              <a:cs typeface="Arial" charset="0"/>
            </a:endParaRPr>
          </a:p>
          <a:p>
            <a:endParaRPr lang="pl-PL" dirty="0"/>
          </a:p>
        </p:txBody>
      </p:sp>
    </p:spTree>
    <p:extLst>
      <p:ext uri="{BB962C8B-B14F-4D97-AF65-F5344CB8AC3E}">
        <p14:creationId xmlns:p14="http://schemas.microsoft.com/office/powerpoint/2010/main" val="3721708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sz="4400" dirty="0">
                <a:solidFill>
                  <a:schemeClr val="tx1"/>
                </a:solidFill>
                <a:ea typeface="Microsoft YaHei" panose="020B0503020204020204" pitchFamily="34" charset="-122"/>
              </a:rPr>
              <a:t>Czynniki ryzyka – sfera </a:t>
            </a:r>
            <a:r>
              <a:rPr lang="pl-PL" altLang="pl-PL" sz="4400" dirty="0" smtClean="0">
                <a:solidFill>
                  <a:schemeClr val="tx1"/>
                </a:solidFill>
                <a:ea typeface="Microsoft YaHei" panose="020B0503020204020204" pitchFamily="34" charset="-122"/>
              </a:rPr>
              <a:t>społeczna</a:t>
            </a:r>
            <a:endParaRPr lang="pl-PL" sz="4400" dirty="0">
              <a:solidFill>
                <a:schemeClr val="tx1"/>
              </a:solidFill>
            </a:endParaRPr>
          </a:p>
        </p:txBody>
      </p:sp>
      <p:sp>
        <p:nvSpPr>
          <p:cNvPr id="3" name="Symbol zastępczy zawartości 2"/>
          <p:cNvSpPr>
            <a:spLocks noGrp="1"/>
          </p:cNvSpPr>
          <p:nvPr>
            <p:ph idx="1"/>
          </p:nvPr>
        </p:nvSpPr>
        <p:spPr>
          <a:xfrm>
            <a:off x="1147812" y="2092107"/>
            <a:ext cx="10058400" cy="4023360"/>
          </a:xfrm>
        </p:spPr>
        <p:txBody>
          <a:bodyPr>
            <a:normAutofit lnSpcReduction="10000"/>
          </a:bodyPr>
          <a:lstStyle/>
          <a:p>
            <a:pPr>
              <a:buClr>
                <a:schemeClr val="accent2"/>
              </a:buClr>
              <a:buFont typeface="Wingdings" panose="05000000000000000000" pitchFamily="2" charset="2"/>
              <a:buChar char="§"/>
              <a:defRPr/>
            </a:pPr>
            <a:r>
              <a:rPr lang="pl-PL" dirty="0" smtClean="0">
                <a:solidFill>
                  <a:schemeClr val="tx1"/>
                </a:solidFill>
                <a:ea typeface="Microsoft YaHei" pitchFamily="34" charset="-122"/>
                <a:cs typeface="Arial" charset="0"/>
              </a:rPr>
              <a:t> Brak </a:t>
            </a:r>
            <a:r>
              <a:rPr lang="pl-PL" dirty="0">
                <a:solidFill>
                  <a:schemeClr val="tx1"/>
                </a:solidFill>
                <a:ea typeface="Microsoft YaHei" pitchFamily="34" charset="-122"/>
                <a:cs typeface="Arial" charset="0"/>
              </a:rPr>
              <a:t>wyraźnego i konsekwentnego systemu wychowawczego,</a:t>
            </a:r>
          </a:p>
          <a:p>
            <a:pPr>
              <a:buClr>
                <a:schemeClr val="accent2"/>
              </a:buClr>
              <a:buFont typeface="Wingdings" panose="05000000000000000000" pitchFamily="2" charset="2"/>
              <a:buChar char="§"/>
              <a:defRPr/>
            </a:pPr>
            <a:endParaRPr lang="pl-PL" dirty="0">
              <a:solidFill>
                <a:schemeClr val="tx1"/>
              </a:solidFill>
              <a:ea typeface="Microsoft YaHei" pitchFamily="34" charset="-122"/>
              <a:cs typeface="Arial" charset="0"/>
            </a:endParaRPr>
          </a:p>
          <a:p>
            <a:pPr>
              <a:buClr>
                <a:schemeClr val="accent2"/>
              </a:buClr>
              <a:buFont typeface="Wingdings" panose="05000000000000000000" pitchFamily="2" charset="2"/>
              <a:buChar char="§"/>
              <a:defRPr/>
            </a:pPr>
            <a:r>
              <a:rPr lang="pl-PL" dirty="0" smtClean="0">
                <a:solidFill>
                  <a:schemeClr val="tx1"/>
                </a:solidFill>
                <a:ea typeface="Microsoft YaHei" pitchFamily="34" charset="-122"/>
                <a:cs typeface="Arial" charset="0"/>
              </a:rPr>
              <a:t> Niskie </a:t>
            </a:r>
            <a:r>
              <a:rPr lang="pl-PL" dirty="0">
                <a:solidFill>
                  <a:schemeClr val="tx1"/>
                </a:solidFill>
                <a:ea typeface="Microsoft YaHei" pitchFamily="34" charset="-122"/>
                <a:cs typeface="Arial" charset="0"/>
              </a:rPr>
              <a:t>kompetencje rodziców w postępowaniu z dziećmi (brak reguł postępowania, niekonsekwencja), </a:t>
            </a:r>
          </a:p>
          <a:p>
            <a:pPr>
              <a:buClr>
                <a:schemeClr val="accent2"/>
              </a:buClr>
              <a:buFont typeface="Wingdings" panose="05000000000000000000" pitchFamily="2" charset="2"/>
              <a:buChar char="§"/>
              <a:defRPr/>
            </a:pPr>
            <a:endParaRPr lang="pl-PL" dirty="0">
              <a:solidFill>
                <a:schemeClr val="tx1"/>
              </a:solidFill>
              <a:ea typeface="Microsoft YaHei" pitchFamily="34" charset="-122"/>
              <a:cs typeface="Arial" charset="0"/>
            </a:endParaRPr>
          </a:p>
          <a:p>
            <a:pPr>
              <a:buClr>
                <a:schemeClr val="accent2"/>
              </a:buClr>
              <a:buFont typeface="Wingdings" panose="05000000000000000000" pitchFamily="2" charset="2"/>
              <a:buChar char="§"/>
              <a:defRPr/>
            </a:pPr>
            <a:r>
              <a:rPr lang="pl-PL" dirty="0" smtClean="0">
                <a:solidFill>
                  <a:schemeClr val="tx1"/>
                </a:solidFill>
                <a:ea typeface="Microsoft YaHei" pitchFamily="34" charset="-122"/>
                <a:cs typeface="Arial" charset="0"/>
              </a:rPr>
              <a:t> Brak </a:t>
            </a:r>
            <a:r>
              <a:rPr lang="pl-PL" dirty="0">
                <a:solidFill>
                  <a:schemeClr val="tx1"/>
                </a:solidFill>
                <a:ea typeface="Microsoft YaHei" pitchFamily="34" charset="-122"/>
                <a:cs typeface="Arial" charset="0"/>
              </a:rPr>
              <a:t>rygorów i kontroli lub bardzo surowa dyscyplina, nadopiekuńczość,</a:t>
            </a:r>
          </a:p>
          <a:p>
            <a:pPr>
              <a:buClr>
                <a:schemeClr val="accent2"/>
              </a:buClr>
              <a:buFont typeface="Wingdings" panose="05000000000000000000" pitchFamily="2" charset="2"/>
              <a:buChar char="§"/>
              <a:defRPr/>
            </a:pPr>
            <a:endParaRPr lang="pl-PL" dirty="0">
              <a:solidFill>
                <a:schemeClr val="tx1"/>
              </a:solidFill>
              <a:ea typeface="Microsoft YaHei" pitchFamily="34" charset="-122"/>
              <a:cs typeface="Arial" charset="0"/>
            </a:endParaRPr>
          </a:p>
          <a:p>
            <a:pPr>
              <a:buClr>
                <a:schemeClr val="accent2"/>
              </a:buClr>
              <a:buFont typeface="Wingdings" panose="05000000000000000000" pitchFamily="2" charset="2"/>
              <a:buChar char="§"/>
              <a:defRPr/>
            </a:pPr>
            <a:r>
              <a:rPr lang="pl-PL" dirty="0" smtClean="0">
                <a:solidFill>
                  <a:schemeClr val="tx1"/>
                </a:solidFill>
                <a:ea typeface="Microsoft YaHei" pitchFamily="34" charset="-122"/>
                <a:cs typeface="Arial" charset="0"/>
              </a:rPr>
              <a:t> Wysoki </a:t>
            </a:r>
            <a:r>
              <a:rPr lang="pl-PL" dirty="0">
                <a:solidFill>
                  <a:schemeClr val="tx1"/>
                </a:solidFill>
                <a:ea typeface="Microsoft YaHei" pitchFamily="34" charset="-122"/>
                <a:cs typeface="Arial" charset="0"/>
              </a:rPr>
              <a:t>poziom konfliktów w rodzinie, niskie wsparcie ze strony rodziców,</a:t>
            </a:r>
          </a:p>
          <a:p>
            <a:pPr>
              <a:buClr>
                <a:schemeClr val="accent2"/>
              </a:buClr>
              <a:buFont typeface="Wingdings" panose="05000000000000000000" pitchFamily="2" charset="2"/>
              <a:buChar char="§"/>
              <a:defRPr/>
            </a:pPr>
            <a:endParaRPr lang="pl-PL" dirty="0">
              <a:solidFill>
                <a:schemeClr val="tx1"/>
              </a:solidFill>
              <a:ea typeface="Microsoft YaHei" pitchFamily="34" charset="-122"/>
              <a:cs typeface="Arial" charset="0"/>
            </a:endParaRPr>
          </a:p>
          <a:p>
            <a:pPr>
              <a:buClr>
                <a:schemeClr val="accent2"/>
              </a:buClr>
              <a:buFont typeface="Wingdings" panose="05000000000000000000" pitchFamily="2" charset="2"/>
              <a:buChar char="§"/>
              <a:defRPr/>
            </a:pPr>
            <a:r>
              <a:rPr lang="pl-PL" dirty="0" smtClean="0">
                <a:solidFill>
                  <a:schemeClr val="tx1"/>
                </a:solidFill>
                <a:ea typeface="Microsoft YaHei" pitchFamily="34" charset="-122"/>
                <a:cs typeface="Arial" charset="0"/>
              </a:rPr>
              <a:t> Brak </a:t>
            </a:r>
            <a:r>
              <a:rPr lang="pl-PL" dirty="0">
                <a:solidFill>
                  <a:schemeClr val="tx1"/>
                </a:solidFill>
                <a:ea typeface="Microsoft YaHei" pitchFamily="34" charset="-122"/>
                <a:cs typeface="Arial" charset="0"/>
              </a:rPr>
              <a:t>lub osłabienie więzi emocjonalnej z rodziną, złe relacje pomiędzy rodzicami i </a:t>
            </a:r>
            <a:r>
              <a:rPr lang="pl-PL" dirty="0" smtClean="0">
                <a:solidFill>
                  <a:schemeClr val="tx1"/>
                </a:solidFill>
                <a:ea typeface="Microsoft YaHei" pitchFamily="34" charset="-122"/>
                <a:cs typeface="Arial" charset="0"/>
              </a:rPr>
              <a:t>dziećmi.</a:t>
            </a:r>
            <a:endParaRPr lang="pl-PL" dirty="0">
              <a:solidFill>
                <a:schemeClr val="tx1"/>
              </a:solidFill>
              <a:ea typeface="Microsoft YaHei" pitchFamily="34" charset="-122"/>
              <a:cs typeface="Arial" charset="0"/>
            </a:endParaRPr>
          </a:p>
          <a:p>
            <a:pPr>
              <a:buClr>
                <a:schemeClr val="accent2"/>
              </a:buClr>
              <a:buFont typeface="Wingdings" panose="05000000000000000000" pitchFamily="2" charset="2"/>
              <a:buChar char="§"/>
            </a:pPr>
            <a:endParaRPr lang="pl-PL" dirty="0">
              <a:solidFill>
                <a:schemeClr val="tx1"/>
              </a:solidFill>
            </a:endParaRPr>
          </a:p>
        </p:txBody>
      </p:sp>
    </p:spTree>
    <p:extLst>
      <p:ext uri="{BB962C8B-B14F-4D97-AF65-F5344CB8AC3E}">
        <p14:creationId xmlns:p14="http://schemas.microsoft.com/office/powerpoint/2010/main" val="1063525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sz="4400" dirty="0">
                <a:solidFill>
                  <a:schemeClr val="tx1"/>
                </a:solidFill>
                <a:ea typeface="Microsoft YaHei" panose="020B0503020204020204" pitchFamily="34" charset="-122"/>
              </a:rPr>
              <a:t>Czynniki ryzyka – sfera społeczna  </a:t>
            </a:r>
            <a:r>
              <a:rPr lang="pl-PL" altLang="pl-PL" sz="4400" dirty="0" smtClean="0">
                <a:solidFill>
                  <a:schemeClr val="tx1"/>
                </a:solidFill>
                <a:ea typeface="Microsoft YaHei" panose="020B0503020204020204" pitchFamily="34" charset="-122"/>
              </a:rPr>
              <a:t>c.d.</a:t>
            </a:r>
            <a:endParaRPr lang="pl-PL" sz="4400" dirty="0">
              <a:solidFill>
                <a:schemeClr val="tx1"/>
              </a:solidFill>
            </a:endParaRPr>
          </a:p>
        </p:txBody>
      </p:sp>
      <p:sp>
        <p:nvSpPr>
          <p:cNvPr id="3" name="Symbol zastępczy zawartości 2"/>
          <p:cNvSpPr>
            <a:spLocks noGrp="1"/>
          </p:cNvSpPr>
          <p:nvPr>
            <p:ph idx="1"/>
          </p:nvPr>
        </p:nvSpPr>
        <p:spPr>
          <a:xfrm>
            <a:off x="1147812" y="1996224"/>
            <a:ext cx="10058400" cy="4314423"/>
          </a:xfrm>
        </p:spPr>
        <p:txBody>
          <a:bodyPr>
            <a:noAutofit/>
          </a:bodyPr>
          <a:lstStyle/>
          <a:p>
            <a:pPr>
              <a:lnSpc>
                <a:spcPct val="150000"/>
              </a:lnSpc>
              <a:buClr>
                <a:schemeClr val="accent2"/>
              </a:buClr>
              <a:buFont typeface="Wingdings" panose="05000000000000000000" pitchFamily="2" charset="2"/>
              <a:buChar char="§"/>
              <a:defRPr/>
            </a:pPr>
            <a:r>
              <a:rPr lang="pl-PL" dirty="0" smtClean="0">
                <a:solidFill>
                  <a:schemeClr val="tx1"/>
                </a:solidFill>
                <a:ea typeface="Microsoft YaHei" pitchFamily="34" charset="-122"/>
                <a:cs typeface="Arial" charset="0"/>
              </a:rPr>
              <a:t> zaburzenia </a:t>
            </a:r>
            <a:r>
              <a:rPr lang="pl-PL" dirty="0">
                <a:solidFill>
                  <a:schemeClr val="tx1"/>
                </a:solidFill>
                <a:ea typeface="Microsoft YaHei" pitchFamily="34" charset="-122"/>
                <a:cs typeface="Arial" charset="0"/>
              </a:rPr>
              <a:t>w pełnieniu ról ojca i matki, nieobecność ojca w domu (także psychiczna</a:t>
            </a:r>
            <a:r>
              <a:rPr lang="pl-PL" dirty="0" smtClean="0">
                <a:solidFill>
                  <a:schemeClr val="tx1"/>
                </a:solidFill>
                <a:ea typeface="Microsoft YaHei" pitchFamily="34" charset="-122"/>
                <a:cs typeface="Arial" charset="0"/>
              </a:rPr>
              <a:t>),</a:t>
            </a:r>
            <a:endParaRPr lang="pl-PL" dirty="0">
              <a:solidFill>
                <a:schemeClr val="tx1"/>
              </a:solidFill>
              <a:ea typeface="Microsoft YaHei" pitchFamily="34" charset="-122"/>
              <a:cs typeface="Arial" charset="0"/>
            </a:endParaRPr>
          </a:p>
          <a:p>
            <a:pPr>
              <a:lnSpc>
                <a:spcPct val="150000"/>
              </a:lnSpc>
              <a:buClr>
                <a:schemeClr val="accent2"/>
              </a:buClr>
              <a:buFont typeface="Wingdings" panose="05000000000000000000" pitchFamily="2" charset="2"/>
              <a:buChar char="§"/>
              <a:defRPr/>
            </a:pPr>
            <a:r>
              <a:rPr lang="pl-PL" dirty="0" smtClean="0">
                <a:solidFill>
                  <a:schemeClr val="tx1"/>
                </a:solidFill>
                <a:ea typeface="Microsoft YaHei" pitchFamily="34" charset="-122"/>
                <a:cs typeface="Arial" charset="0"/>
              </a:rPr>
              <a:t> tolerancja </a:t>
            </a:r>
            <a:r>
              <a:rPr lang="pl-PL" dirty="0">
                <a:solidFill>
                  <a:schemeClr val="tx1"/>
                </a:solidFill>
                <a:ea typeface="Microsoft YaHei" pitchFamily="34" charset="-122"/>
                <a:cs typeface="Arial" charset="0"/>
              </a:rPr>
              <a:t>rodziców wobec używania przez dzieci alkoholu lub innych substancji odurzających</a:t>
            </a:r>
            <a:r>
              <a:rPr lang="pl-PL" dirty="0" smtClean="0">
                <a:solidFill>
                  <a:schemeClr val="tx1"/>
                </a:solidFill>
                <a:ea typeface="Microsoft YaHei" pitchFamily="34" charset="-122"/>
                <a:cs typeface="Arial" charset="0"/>
              </a:rPr>
              <a:t>,</a:t>
            </a:r>
            <a:endParaRPr lang="pl-PL" dirty="0">
              <a:solidFill>
                <a:schemeClr val="tx1"/>
              </a:solidFill>
              <a:ea typeface="Microsoft YaHei" pitchFamily="34" charset="-122"/>
              <a:cs typeface="Arial" charset="0"/>
            </a:endParaRPr>
          </a:p>
          <a:p>
            <a:pPr>
              <a:lnSpc>
                <a:spcPct val="150000"/>
              </a:lnSpc>
              <a:buClr>
                <a:schemeClr val="accent2"/>
              </a:buClr>
              <a:buFont typeface="Wingdings" panose="05000000000000000000" pitchFamily="2" charset="2"/>
              <a:buChar char="§"/>
              <a:defRPr/>
            </a:pPr>
            <a:r>
              <a:rPr lang="pl-PL" dirty="0">
                <a:solidFill>
                  <a:schemeClr val="tx1"/>
                </a:solidFill>
                <a:ea typeface="Microsoft YaHei" pitchFamily="34" charset="-122"/>
                <a:cs typeface="Arial" charset="0"/>
              </a:rPr>
              <a:t> nadużywanie alkoholu, papierosów, narkotyków przez rodziców</a:t>
            </a:r>
            <a:r>
              <a:rPr lang="pl-PL" dirty="0" smtClean="0">
                <a:solidFill>
                  <a:schemeClr val="tx1"/>
                </a:solidFill>
                <a:ea typeface="Microsoft YaHei" pitchFamily="34" charset="-122"/>
                <a:cs typeface="Arial" charset="0"/>
              </a:rPr>
              <a:t>,</a:t>
            </a:r>
            <a:endParaRPr lang="pl-PL" dirty="0">
              <a:solidFill>
                <a:schemeClr val="tx1"/>
              </a:solidFill>
              <a:ea typeface="Microsoft YaHei" pitchFamily="34" charset="-122"/>
              <a:cs typeface="Arial" charset="0"/>
            </a:endParaRPr>
          </a:p>
          <a:p>
            <a:pPr>
              <a:lnSpc>
                <a:spcPct val="150000"/>
              </a:lnSpc>
              <a:buClr>
                <a:schemeClr val="accent2"/>
              </a:buClr>
              <a:buFont typeface="Wingdings" panose="05000000000000000000" pitchFamily="2" charset="2"/>
              <a:buChar char="§"/>
              <a:defRPr/>
            </a:pPr>
            <a:r>
              <a:rPr lang="pl-PL" dirty="0" smtClean="0">
                <a:solidFill>
                  <a:schemeClr val="tx1"/>
                </a:solidFill>
                <a:ea typeface="Microsoft YaHei" pitchFamily="34" charset="-122"/>
                <a:cs typeface="Arial" charset="0"/>
              </a:rPr>
              <a:t> rozwód</a:t>
            </a:r>
            <a:r>
              <a:rPr lang="pl-PL" dirty="0">
                <a:solidFill>
                  <a:schemeClr val="tx1"/>
                </a:solidFill>
                <a:ea typeface="Microsoft YaHei" pitchFamily="34" charset="-122"/>
                <a:cs typeface="Arial" charset="0"/>
              </a:rPr>
              <a:t>, separacja, utrata rodziców</a:t>
            </a:r>
            <a:r>
              <a:rPr lang="pl-PL" dirty="0" smtClean="0">
                <a:solidFill>
                  <a:schemeClr val="tx1"/>
                </a:solidFill>
                <a:ea typeface="Microsoft YaHei" pitchFamily="34" charset="-122"/>
                <a:cs typeface="Arial" charset="0"/>
              </a:rPr>
              <a:t>,</a:t>
            </a:r>
            <a:endParaRPr lang="pl-PL" dirty="0">
              <a:solidFill>
                <a:schemeClr val="tx1"/>
              </a:solidFill>
              <a:ea typeface="Microsoft YaHei" pitchFamily="34" charset="-122"/>
              <a:cs typeface="Arial" charset="0"/>
            </a:endParaRPr>
          </a:p>
          <a:p>
            <a:pPr>
              <a:lnSpc>
                <a:spcPct val="150000"/>
              </a:lnSpc>
              <a:buClr>
                <a:schemeClr val="accent2"/>
              </a:buClr>
              <a:buFont typeface="Wingdings" panose="05000000000000000000" pitchFamily="2" charset="2"/>
              <a:buChar char="§"/>
              <a:defRPr/>
            </a:pPr>
            <a:r>
              <a:rPr lang="pl-PL" dirty="0" smtClean="0">
                <a:solidFill>
                  <a:schemeClr val="tx1"/>
                </a:solidFill>
                <a:ea typeface="Microsoft YaHei" pitchFamily="34" charset="-122"/>
                <a:cs typeface="Arial" charset="0"/>
              </a:rPr>
              <a:t> brak </a:t>
            </a:r>
            <a:r>
              <a:rPr lang="pl-PL" dirty="0">
                <a:solidFill>
                  <a:schemeClr val="tx1"/>
                </a:solidFill>
                <a:ea typeface="Microsoft YaHei" pitchFamily="34" charset="-122"/>
                <a:cs typeface="Arial" charset="0"/>
              </a:rPr>
              <a:t>czytelnych granic i norm</a:t>
            </a:r>
            <a:r>
              <a:rPr lang="pl-PL" dirty="0" smtClean="0">
                <a:solidFill>
                  <a:schemeClr val="tx1"/>
                </a:solidFill>
                <a:ea typeface="Microsoft YaHei" pitchFamily="34" charset="-122"/>
                <a:cs typeface="Arial" charset="0"/>
              </a:rPr>
              <a:t>,</a:t>
            </a:r>
            <a:endParaRPr lang="pl-PL" dirty="0">
              <a:solidFill>
                <a:schemeClr val="tx1"/>
              </a:solidFill>
              <a:ea typeface="Microsoft YaHei" pitchFamily="34" charset="-122"/>
              <a:cs typeface="Arial" charset="0"/>
            </a:endParaRPr>
          </a:p>
          <a:p>
            <a:pPr>
              <a:lnSpc>
                <a:spcPct val="150000"/>
              </a:lnSpc>
              <a:buClr>
                <a:schemeClr val="accent2"/>
              </a:buClr>
              <a:buFont typeface="Wingdings" panose="05000000000000000000" pitchFamily="2" charset="2"/>
              <a:buChar char="§"/>
              <a:defRPr/>
            </a:pPr>
            <a:r>
              <a:rPr lang="pl-PL" dirty="0" smtClean="0">
                <a:solidFill>
                  <a:schemeClr val="tx1"/>
                </a:solidFill>
                <a:ea typeface="Microsoft YaHei" pitchFamily="34" charset="-122"/>
                <a:cs typeface="Arial" charset="0"/>
              </a:rPr>
              <a:t> przyzwolenie </a:t>
            </a:r>
            <a:r>
              <a:rPr lang="pl-PL" dirty="0">
                <a:solidFill>
                  <a:schemeClr val="tx1"/>
                </a:solidFill>
                <a:ea typeface="Microsoft YaHei" pitchFamily="34" charset="-122"/>
                <a:cs typeface="Arial" charset="0"/>
              </a:rPr>
              <a:t>na uczestnictwo dziecka w sferach, do których nie jest ono przygotowane emocjonalnie.</a:t>
            </a:r>
            <a:endParaRPr lang="pl-PL" dirty="0">
              <a:solidFill>
                <a:schemeClr val="tx1"/>
              </a:solidFill>
              <a:cs typeface="Arial" charset="0"/>
            </a:endParaRPr>
          </a:p>
          <a:p>
            <a:pPr>
              <a:buClr>
                <a:schemeClr val="accent2"/>
              </a:buClr>
              <a:buFont typeface="Wingdings" panose="05000000000000000000" pitchFamily="2" charset="2"/>
              <a:buChar char="§"/>
            </a:pPr>
            <a:endParaRPr lang="pl-PL" dirty="0"/>
          </a:p>
        </p:txBody>
      </p:sp>
    </p:spTree>
    <p:extLst>
      <p:ext uri="{BB962C8B-B14F-4D97-AF65-F5344CB8AC3E}">
        <p14:creationId xmlns:p14="http://schemas.microsoft.com/office/powerpoint/2010/main" val="1973240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sz="4400" dirty="0">
                <a:solidFill>
                  <a:schemeClr val="tx1"/>
                </a:solidFill>
              </a:rPr>
              <a:t>Czynniki </a:t>
            </a:r>
            <a:r>
              <a:rPr lang="pl-PL" altLang="pl-PL" sz="4400" dirty="0" smtClean="0">
                <a:solidFill>
                  <a:schemeClr val="tx1"/>
                </a:solidFill>
              </a:rPr>
              <a:t>chroniące/wspierające</a:t>
            </a:r>
            <a:endParaRPr lang="pl-PL" sz="4400" dirty="0">
              <a:solidFill>
                <a:schemeClr val="tx1"/>
              </a:solidFill>
            </a:endParaRPr>
          </a:p>
        </p:txBody>
      </p:sp>
      <p:sp>
        <p:nvSpPr>
          <p:cNvPr id="3" name="Symbol zastępczy zawartości 2"/>
          <p:cNvSpPr>
            <a:spLocks noGrp="1"/>
          </p:cNvSpPr>
          <p:nvPr>
            <p:ph idx="1"/>
          </p:nvPr>
        </p:nvSpPr>
        <p:spPr>
          <a:xfrm>
            <a:off x="590306" y="2092108"/>
            <a:ext cx="11037195" cy="4023360"/>
          </a:xfrm>
        </p:spPr>
        <p:txBody>
          <a:bodyPr>
            <a:normAutofit fontScale="92500" lnSpcReduction="20000"/>
          </a:bodyPr>
          <a:lstStyle/>
          <a:p>
            <a:pPr algn="ctr">
              <a:spcBef>
                <a:spcPts val="250"/>
              </a:spcBef>
              <a:buClrTx/>
              <a:buNone/>
            </a:pPr>
            <a:endParaRPr lang="pl-PL" altLang="pl-PL" sz="3200" dirty="0">
              <a:solidFill>
                <a:srgbClr val="000000"/>
              </a:solidFill>
            </a:endParaRPr>
          </a:p>
          <a:p>
            <a:pPr algn="ctr">
              <a:spcBef>
                <a:spcPts val="250"/>
              </a:spcBef>
              <a:buClrTx/>
              <a:buNone/>
            </a:pPr>
            <a:r>
              <a:rPr lang="pl-PL" altLang="pl-PL" sz="3200" dirty="0">
                <a:solidFill>
                  <a:srgbClr val="000000"/>
                </a:solidFill>
              </a:rPr>
              <a:t>To właściwości jednostki i środowiska, które wzmacniają odporność na podatność na narkotyki.</a:t>
            </a:r>
          </a:p>
          <a:p>
            <a:pPr algn="ctr">
              <a:spcBef>
                <a:spcPts val="250"/>
              </a:spcBef>
              <a:buClrTx/>
              <a:buNone/>
            </a:pPr>
            <a:endParaRPr lang="pl-PL" altLang="pl-PL" sz="3200" dirty="0">
              <a:solidFill>
                <a:srgbClr val="000000"/>
              </a:solidFill>
            </a:endParaRPr>
          </a:p>
          <a:p>
            <a:pPr algn="ctr">
              <a:spcBef>
                <a:spcPts val="250"/>
              </a:spcBef>
              <a:buClrTx/>
              <a:buNone/>
            </a:pPr>
            <a:r>
              <a:rPr lang="pl-PL" altLang="pl-PL" sz="3200" dirty="0">
                <a:solidFill>
                  <a:srgbClr val="000000"/>
                </a:solidFill>
              </a:rPr>
              <a:t> Przyjmuje się, że akumulacja czynników chroniących obniża ryzyko powstawania uzależnień</a:t>
            </a:r>
            <a:r>
              <a:rPr lang="pl-PL" altLang="pl-PL" sz="3200" dirty="0" smtClean="0">
                <a:solidFill>
                  <a:srgbClr val="000000"/>
                </a:solidFill>
              </a:rPr>
              <a:t>.</a:t>
            </a:r>
          </a:p>
          <a:p>
            <a:pPr algn="ctr">
              <a:spcBef>
                <a:spcPts val="250"/>
              </a:spcBef>
              <a:buClrTx/>
              <a:buNone/>
            </a:pPr>
            <a:endParaRPr lang="pl-PL" altLang="pl-PL" sz="3200" dirty="0" smtClean="0">
              <a:solidFill>
                <a:srgbClr val="000000"/>
              </a:solidFill>
            </a:endParaRPr>
          </a:p>
          <a:p>
            <a:pPr algn="ctr">
              <a:spcBef>
                <a:spcPts val="250"/>
              </a:spcBef>
              <a:buClrTx/>
              <a:buNone/>
            </a:pPr>
            <a:r>
              <a:rPr lang="pl-PL" altLang="pl-PL" sz="3200" dirty="0" smtClean="0">
                <a:solidFill>
                  <a:srgbClr val="000000"/>
                </a:solidFill>
              </a:rPr>
              <a:t>To czynniki, które sprzyjają zdrowemu rozwojowi, dają siłę młodej osobie do walki z przeciwnościami, wzmacniają i uodporniają przed podejmowaniem ryzykownych </a:t>
            </a:r>
            <a:r>
              <a:rPr lang="pl-PL" altLang="pl-PL" sz="3200" dirty="0" err="1" smtClean="0">
                <a:solidFill>
                  <a:srgbClr val="000000"/>
                </a:solidFill>
              </a:rPr>
              <a:t>zachowań</a:t>
            </a:r>
            <a:r>
              <a:rPr lang="pl-PL" altLang="pl-PL" sz="3200" dirty="0" smtClean="0">
                <a:solidFill>
                  <a:srgbClr val="000000"/>
                </a:solidFill>
              </a:rPr>
              <a:t>. </a:t>
            </a:r>
            <a:endParaRPr lang="pl-PL" altLang="pl-PL" sz="3200" dirty="0">
              <a:solidFill>
                <a:srgbClr val="000000"/>
              </a:solidFill>
            </a:endParaRPr>
          </a:p>
          <a:p>
            <a:endParaRPr lang="pl-PL" b="1" dirty="0"/>
          </a:p>
        </p:txBody>
      </p:sp>
    </p:spTree>
    <p:extLst>
      <p:ext uri="{BB962C8B-B14F-4D97-AF65-F5344CB8AC3E}">
        <p14:creationId xmlns:p14="http://schemas.microsoft.com/office/powerpoint/2010/main" val="3137883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sz="4400" dirty="0">
                <a:solidFill>
                  <a:srgbClr val="000000"/>
                </a:solidFill>
              </a:rPr>
              <a:t>Czynniki </a:t>
            </a:r>
            <a:r>
              <a:rPr lang="pl-PL" altLang="pl-PL" sz="4400" dirty="0" smtClean="0">
                <a:solidFill>
                  <a:srgbClr val="000000"/>
                </a:solidFill>
              </a:rPr>
              <a:t>chroniące</a:t>
            </a:r>
            <a:r>
              <a:rPr lang="pl-PL" altLang="pl-PL" sz="4400" dirty="0">
                <a:solidFill>
                  <a:schemeClr val="tx1"/>
                </a:solidFill>
              </a:rPr>
              <a:t>/wspierające</a:t>
            </a:r>
            <a:endParaRPr lang="pl-PL" sz="4400" dirty="0"/>
          </a:p>
        </p:txBody>
      </p:sp>
      <p:sp>
        <p:nvSpPr>
          <p:cNvPr id="3" name="Symbol zastępczy zawartości 2"/>
          <p:cNvSpPr>
            <a:spLocks noGrp="1"/>
          </p:cNvSpPr>
          <p:nvPr>
            <p:ph idx="1"/>
          </p:nvPr>
        </p:nvSpPr>
        <p:spPr>
          <a:xfrm>
            <a:off x="1147812" y="1996225"/>
            <a:ext cx="10058400" cy="4248334"/>
          </a:xfrm>
        </p:spPr>
        <p:txBody>
          <a:bodyPr>
            <a:normAutofit fontScale="85000" lnSpcReduction="20000"/>
          </a:bodyPr>
          <a:lstStyle/>
          <a:p>
            <a:pPr marL="0" indent="0">
              <a:spcBef>
                <a:spcPts val="250"/>
              </a:spcBef>
              <a:buClr>
                <a:schemeClr val="accent2"/>
              </a:buClr>
              <a:buSzTx/>
              <a:buNone/>
            </a:pPr>
            <a:endParaRPr lang="pl-PL" altLang="pl-PL" dirty="0">
              <a:solidFill>
                <a:srgbClr val="000000"/>
              </a:solidFill>
              <a:cs typeface="Times New Roman" panose="02020603050405020304" pitchFamily="18" charset="0"/>
            </a:endParaRPr>
          </a:p>
          <a:p>
            <a:pPr>
              <a:lnSpc>
                <a:spcPct val="150000"/>
              </a:lnSpc>
              <a:spcBef>
                <a:spcPts val="250"/>
              </a:spcBef>
              <a:buClr>
                <a:schemeClr val="accent2"/>
              </a:buClr>
              <a:buSzTx/>
              <a:buFont typeface="Wingdings" panose="05000000000000000000" pitchFamily="2" charset="2"/>
              <a:buChar char="§"/>
            </a:pPr>
            <a:r>
              <a:rPr lang="pl-PL" altLang="pl-PL" sz="2800" dirty="0" smtClean="0">
                <a:solidFill>
                  <a:srgbClr val="000000"/>
                </a:solidFill>
                <a:cs typeface="Times New Roman" panose="02020603050405020304" pitchFamily="18" charset="0"/>
              </a:rPr>
              <a:t> Silna </a:t>
            </a:r>
            <a:r>
              <a:rPr lang="pl-PL" altLang="pl-PL" sz="2800" dirty="0">
                <a:solidFill>
                  <a:srgbClr val="000000"/>
                </a:solidFill>
                <a:cs typeface="Times New Roman" panose="02020603050405020304" pitchFamily="18" charset="0"/>
              </a:rPr>
              <a:t>więź emocjonalna z rodzicami</a:t>
            </a:r>
          </a:p>
          <a:p>
            <a:pPr>
              <a:lnSpc>
                <a:spcPct val="150000"/>
              </a:lnSpc>
              <a:spcBef>
                <a:spcPts val="250"/>
              </a:spcBef>
              <a:buClr>
                <a:schemeClr val="accent2"/>
              </a:buClr>
              <a:buSzTx/>
              <a:buFont typeface="Wingdings" panose="05000000000000000000" pitchFamily="2" charset="2"/>
              <a:buChar char="§"/>
            </a:pPr>
            <a:r>
              <a:rPr lang="pl-PL" altLang="pl-PL" sz="2800" dirty="0" smtClean="0">
                <a:solidFill>
                  <a:srgbClr val="000000"/>
                </a:solidFill>
              </a:rPr>
              <a:t> Poczucie </a:t>
            </a:r>
            <a:r>
              <a:rPr lang="pl-PL" altLang="pl-PL" sz="2800" dirty="0">
                <a:solidFill>
                  <a:srgbClr val="000000"/>
                </a:solidFill>
              </a:rPr>
              <a:t>własnej wartości </a:t>
            </a:r>
          </a:p>
          <a:p>
            <a:pPr>
              <a:lnSpc>
                <a:spcPct val="150000"/>
              </a:lnSpc>
              <a:spcBef>
                <a:spcPts val="250"/>
              </a:spcBef>
              <a:buClr>
                <a:schemeClr val="accent2"/>
              </a:buClr>
              <a:buSzTx/>
              <a:buFont typeface="Wingdings" panose="05000000000000000000" pitchFamily="2" charset="2"/>
              <a:buChar char="§"/>
            </a:pPr>
            <a:r>
              <a:rPr lang="pl-PL" altLang="pl-PL" sz="2800" dirty="0" smtClean="0">
                <a:solidFill>
                  <a:srgbClr val="000000"/>
                </a:solidFill>
              </a:rPr>
              <a:t> Umiejętności </a:t>
            </a:r>
            <a:r>
              <a:rPr lang="pl-PL" altLang="pl-PL" sz="2800" dirty="0">
                <a:solidFill>
                  <a:srgbClr val="000000"/>
                </a:solidFill>
              </a:rPr>
              <a:t>społeczne (np. rozwiązywanie problemów, konfliktów, </a:t>
            </a:r>
            <a:r>
              <a:rPr lang="pl-PL" altLang="pl-PL" sz="2800" dirty="0" smtClean="0">
                <a:solidFill>
                  <a:srgbClr val="000000"/>
                </a:solidFill>
              </a:rPr>
              <a:t>asertywność</a:t>
            </a:r>
            <a:r>
              <a:rPr lang="pl-PL" altLang="pl-PL" sz="2800" dirty="0">
                <a:solidFill>
                  <a:srgbClr val="000000"/>
                </a:solidFill>
              </a:rPr>
              <a:t>)</a:t>
            </a:r>
          </a:p>
          <a:p>
            <a:pPr>
              <a:lnSpc>
                <a:spcPct val="150000"/>
              </a:lnSpc>
              <a:spcBef>
                <a:spcPts val="250"/>
              </a:spcBef>
              <a:buClr>
                <a:schemeClr val="accent2"/>
              </a:buClr>
              <a:buSzTx/>
              <a:buFont typeface="Wingdings" panose="05000000000000000000" pitchFamily="2" charset="2"/>
              <a:buChar char="§"/>
            </a:pPr>
            <a:r>
              <a:rPr lang="pl-PL" altLang="pl-PL" sz="2800" dirty="0" smtClean="0">
                <a:solidFill>
                  <a:srgbClr val="000000"/>
                </a:solidFill>
              </a:rPr>
              <a:t> Przynależność </a:t>
            </a:r>
            <a:r>
              <a:rPr lang="pl-PL" altLang="pl-PL" sz="2800" dirty="0">
                <a:solidFill>
                  <a:srgbClr val="000000"/>
                </a:solidFill>
              </a:rPr>
              <a:t>do pozytywnej </a:t>
            </a:r>
            <a:r>
              <a:rPr lang="pl-PL" altLang="pl-PL" sz="2800" dirty="0" smtClean="0">
                <a:solidFill>
                  <a:srgbClr val="000000"/>
                </a:solidFill>
              </a:rPr>
              <a:t>grupy</a:t>
            </a:r>
            <a:endParaRPr lang="pl-PL" altLang="pl-PL" sz="2800" dirty="0">
              <a:solidFill>
                <a:srgbClr val="000000"/>
              </a:solidFill>
            </a:endParaRPr>
          </a:p>
          <a:p>
            <a:pPr>
              <a:lnSpc>
                <a:spcPct val="150000"/>
              </a:lnSpc>
              <a:spcBef>
                <a:spcPts val="250"/>
              </a:spcBef>
              <a:buClr>
                <a:schemeClr val="accent2"/>
              </a:buClr>
              <a:buSzTx/>
              <a:buFont typeface="Wingdings" panose="05000000000000000000" pitchFamily="2" charset="2"/>
              <a:buChar char="§"/>
            </a:pPr>
            <a:r>
              <a:rPr lang="pl-PL" altLang="pl-PL" sz="2800" dirty="0" smtClean="0">
                <a:solidFill>
                  <a:srgbClr val="000000"/>
                </a:solidFill>
                <a:cs typeface="Times New Roman" panose="02020603050405020304" pitchFamily="18" charset="0"/>
              </a:rPr>
              <a:t> Poszanowanie </a:t>
            </a:r>
            <a:r>
              <a:rPr lang="pl-PL" altLang="pl-PL" sz="2800" dirty="0">
                <a:solidFill>
                  <a:srgbClr val="000000"/>
                </a:solidFill>
                <a:cs typeface="Times New Roman" panose="02020603050405020304" pitchFamily="18" charset="0"/>
              </a:rPr>
              <a:t>prawa, norm, wartości i autorytetów </a:t>
            </a:r>
          </a:p>
          <a:p>
            <a:pPr>
              <a:lnSpc>
                <a:spcPct val="150000"/>
              </a:lnSpc>
              <a:spcBef>
                <a:spcPts val="250"/>
              </a:spcBef>
              <a:buClr>
                <a:schemeClr val="accent2"/>
              </a:buClr>
              <a:buSzTx/>
              <a:buFont typeface="Wingdings" panose="05000000000000000000" pitchFamily="2" charset="2"/>
              <a:buChar char="§"/>
            </a:pPr>
            <a:r>
              <a:rPr lang="pl-PL" altLang="pl-PL" sz="2800" dirty="0" smtClean="0">
                <a:solidFill>
                  <a:srgbClr val="000000"/>
                </a:solidFill>
              </a:rPr>
              <a:t> Poczucie </a:t>
            </a:r>
            <a:r>
              <a:rPr lang="pl-PL" altLang="pl-PL" sz="2800" dirty="0">
                <a:solidFill>
                  <a:srgbClr val="000000"/>
                </a:solidFill>
              </a:rPr>
              <a:t>własnej skuteczności</a:t>
            </a:r>
          </a:p>
          <a:p>
            <a:endParaRPr lang="pl-PL" dirty="0"/>
          </a:p>
        </p:txBody>
      </p:sp>
    </p:spTree>
    <p:extLst>
      <p:ext uri="{BB962C8B-B14F-4D97-AF65-F5344CB8AC3E}">
        <p14:creationId xmlns:p14="http://schemas.microsoft.com/office/powerpoint/2010/main" val="2877664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i="1" dirty="0" smtClean="0">
                <a:solidFill>
                  <a:schemeClr val="tx1"/>
                </a:solidFill>
              </a:rPr>
              <a:t>Dlaczego…</a:t>
            </a:r>
            <a:endParaRPr lang="pl-PL" i="1" dirty="0">
              <a:solidFill>
                <a:schemeClr val="tx1"/>
              </a:solidFill>
            </a:endParaRPr>
          </a:p>
        </p:txBody>
      </p:sp>
      <p:sp>
        <p:nvSpPr>
          <p:cNvPr id="3" name="Symbol zastępczy zawartości 2"/>
          <p:cNvSpPr>
            <a:spLocks noGrp="1"/>
          </p:cNvSpPr>
          <p:nvPr>
            <p:ph idx="1"/>
          </p:nvPr>
        </p:nvSpPr>
        <p:spPr/>
        <p:txBody>
          <a:bodyPr/>
          <a:lstStyle/>
          <a:p>
            <a:pPr>
              <a:spcBef>
                <a:spcPts val="250"/>
              </a:spcBef>
              <a:defRPr/>
            </a:pPr>
            <a:r>
              <a:rPr lang="pl-PL" sz="2800" i="1" dirty="0">
                <a:solidFill>
                  <a:schemeClr val="tx1"/>
                </a:solidFill>
                <a:cs typeface="Arial" charset="0"/>
              </a:rPr>
              <a:t>m</a:t>
            </a:r>
            <a:r>
              <a:rPr lang="pl-PL" sz="2800" i="1" dirty="0" smtClean="0">
                <a:solidFill>
                  <a:schemeClr val="tx1"/>
                </a:solidFill>
                <a:cs typeface="Arial" charset="0"/>
              </a:rPr>
              <a:t>łodzi sięgają  </a:t>
            </a:r>
            <a:r>
              <a:rPr lang="pl-PL" sz="2800" i="1" dirty="0">
                <a:solidFill>
                  <a:schemeClr val="tx1"/>
                </a:solidFill>
                <a:cs typeface="Arial" charset="0"/>
              </a:rPr>
              <a:t>po dopalacze i </a:t>
            </a:r>
            <a:r>
              <a:rPr lang="pl-PL" sz="2800" i="1" dirty="0" smtClean="0">
                <a:solidFill>
                  <a:schemeClr val="tx1"/>
                </a:solidFill>
                <a:cs typeface="Arial" charset="0"/>
              </a:rPr>
              <a:t>narkotyki:</a:t>
            </a:r>
          </a:p>
          <a:p>
            <a:pPr>
              <a:spcBef>
                <a:spcPts val="250"/>
              </a:spcBef>
              <a:defRPr/>
            </a:pPr>
            <a:endParaRPr lang="pl-PL" sz="2800" i="1" dirty="0">
              <a:solidFill>
                <a:schemeClr val="tx1"/>
              </a:solidFill>
              <a:cs typeface="Arial" charset="0"/>
            </a:endParaRPr>
          </a:p>
          <a:p>
            <a:pPr marL="342900" indent="-342900">
              <a:spcBef>
                <a:spcPts val="250"/>
              </a:spcBef>
              <a:buClr>
                <a:schemeClr val="accent2"/>
              </a:buClr>
              <a:buFont typeface="Arial" pitchFamily="34" charset="0"/>
              <a:buChar char="•"/>
              <a:defRPr/>
            </a:pPr>
            <a:r>
              <a:rPr lang="pl-PL" sz="2400" dirty="0">
                <a:solidFill>
                  <a:schemeClr val="tx1"/>
                </a:solidFill>
                <a:cs typeface="Arial" charset="0"/>
              </a:rPr>
              <a:t>zaburzone więzi emocjonalne w rodzinie,</a:t>
            </a:r>
          </a:p>
          <a:p>
            <a:pPr marL="342900" indent="-342900">
              <a:spcBef>
                <a:spcPts val="250"/>
              </a:spcBef>
              <a:buClr>
                <a:schemeClr val="accent2"/>
              </a:buClr>
              <a:buFont typeface="Arial" pitchFamily="34" charset="0"/>
              <a:buChar char="•"/>
              <a:defRPr/>
            </a:pPr>
            <a:r>
              <a:rPr lang="pl-PL" sz="2400" dirty="0" smtClean="0">
                <a:solidFill>
                  <a:schemeClr val="tx1"/>
                </a:solidFill>
                <a:cs typeface="Arial" charset="0"/>
              </a:rPr>
              <a:t>nuda, </a:t>
            </a:r>
            <a:endParaRPr lang="pl-PL" sz="2400" dirty="0">
              <a:solidFill>
                <a:schemeClr val="tx1"/>
              </a:solidFill>
              <a:cs typeface="Arial" charset="0"/>
            </a:endParaRPr>
          </a:p>
          <a:p>
            <a:pPr marL="342900" indent="-342900">
              <a:spcBef>
                <a:spcPts val="250"/>
              </a:spcBef>
              <a:buClr>
                <a:schemeClr val="accent2"/>
              </a:buClr>
              <a:buFont typeface="Arial" pitchFamily="34" charset="0"/>
              <a:buChar char="•"/>
              <a:defRPr/>
            </a:pPr>
            <a:r>
              <a:rPr lang="pl-PL" sz="2400" dirty="0">
                <a:solidFill>
                  <a:schemeClr val="tx1"/>
                </a:solidFill>
                <a:cs typeface="Arial" charset="0"/>
              </a:rPr>
              <a:t>ciekawość, chęć spróbowania jak działa, </a:t>
            </a:r>
          </a:p>
          <a:p>
            <a:pPr marL="342900" indent="-342900">
              <a:spcBef>
                <a:spcPts val="250"/>
              </a:spcBef>
              <a:buClr>
                <a:schemeClr val="accent2"/>
              </a:buClr>
              <a:buFont typeface="Arial" pitchFamily="34" charset="0"/>
              <a:buChar char="•"/>
              <a:defRPr/>
            </a:pPr>
            <a:r>
              <a:rPr lang="pl-PL" sz="2400" dirty="0">
                <a:solidFill>
                  <a:schemeClr val="tx1"/>
                </a:solidFill>
                <a:cs typeface="Arial" charset="0"/>
              </a:rPr>
              <a:t>przeżycie nieznanego doświadczenia, </a:t>
            </a:r>
          </a:p>
          <a:p>
            <a:pPr marL="342900" indent="-342900">
              <a:spcBef>
                <a:spcPts val="250"/>
              </a:spcBef>
              <a:buClr>
                <a:schemeClr val="accent2"/>
              </a:buClr>
              <a:buFont typeface="Arial" pitchFamily="34" charset="0"/>
              <a:buChar char="•"/>
              <a:defRPr/>
            </a:pPr>
            <a:r>
              <a:rPr lang="pl-PL" sz="2400" dirty="0">
                <a:solidFill>
                  <a:schemeClr val="tx1"/>
                </a:solidFill>
                <a:cs typeface="Arial" charset="0"/>
              </a:rPr>
              <a:t>ucieczka od problemów, </a:t>
            </a:r>
          </a:p>
          <a:p>
            <a:pPr marL="342900" indent="-342900">
              <a:spcBef>
                <a:spcPts val="250"/>
              </a:spcBef>
              <a:buClr>
                <a:schemeClr val="accent2"/>
              </a:buClr>
              <a:buFont typeface="Arial" pitchFamily="34" charset="0"/>
              <a:buChar char="•"/>
              <a:defRPr/>
            </a:pPr>
            <a:r>
              <a:rPr lang="pl-PL" sz="2400" dirty="0">
                <a:solidFill>
                  <a:schemeClr val="tx1"/>
                </a:solidFill>
                <a:cs typeface="Arial" charset="0"/>
              </a:rPr>
              <a:t>naśladownictwo,</a:t>
            </a:r>
          </a:p>
          <a:p>
            <a:pPr marL="342900" indent="-342900">
              <a:spcBef>
                <a:spcPts val="250"/>
              </a:spcBef>
              <a:buClr>
                <a:schemeClr val="accent2"/>
              </a:buClr>
              <a:buFont typeface="Arial" pitchFamily="34" charset="0"/>
              <a:buChar char="•"/>
              <a:defRPr/>
            </a:pPr>
            <a:r>
              <a:rPr lang="pl-PL" sz="2400" dirty="0">
                <a:solidFill>
                  <a:schemeClr val="tx1"/>
                </a:solidFill>
                <a:cs typeface="Arial" charset="0"/>
              </a:rPr>
              <a:t>wpływ grupy </a:t>
            </a:r>
            <a:r>
              <a:rPr lang="pl-PL" sz="2400" dirty="0" smtClean="0">
                <a:solidFill>
                  <a:schemeClr val="tx1"/>
                </a:solidFill>
                <a:cs typeface="Arial" charset="0"/>
              </a:rPr>
              <a:t>rówieśniczej.</a:t>
            </a:r>
            <a:endParaRPr lang="pl-PL" sz="2400" dirty="0">
              <a:solidFill>
                <a:schemeClr val="tx1"/>
              </a:solidFill>
              <a:cs typeface="Arial" charset="0"/>
            </a:endParaRPr>
          </a:p>
          <a:p>
            <a:pPr>
              <a:spcBef>
                <a:spcPts val="250"/>
              </a:spcBef>
              <a:defRPr/>
            </a:pPr>
            <a:endParaRPr lang="pl-PL" dirty="0"/>
          </a:p>
        </p:txBody>
      </p:sp>
    </p:spTree>
    <p:extLst>
      <p:ext uri="{BB962C8B-B14F-4D97-AF65-F5344CB8AC3E}">
        <p14:creationId xmlns:p14="http://schemas.microsoft.com/office/powerpoint/2010/main" val="2849323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68662" y="506057"/>
            <a:ext cx="9804137" cy="1242060"/>
          </a:xfrm>
        </p:spPr>
        <p:txBody>
          <a:bodyPr>
            <a:normAutofit/>
          </a:bodyPr>
          <a:lstStyle/>
          <a:p>
            <a:r>
              <a:rPr lang="pl-PL" sz="4000" b="1" dirty="0" smtClean="0">
                <a:solidFill>
                  <a:schemeClr val="tx1"/>
                </a:solidFill>
              </a:rPr>
              <a:t>Jak budować prawidłowe relacje w rodzinie</a:t>
            </a:r>
            <a:endParaRPr lang="pl-PL" sz="4000" b="1" dirty="0">
              <a:solidFill>
                <a:schemeClr val="tx1"/>
              </a:solidFill>
            </a:endParaRPr>
          </a:p>
        </p:txBody>
      </p:sp>
      <p:sp>
        <p:nvSpPr>
          <p:cNvPr id="3" name="Symbol zastępczy zawartości 2"/>
          <p:cNvSpPr>
            <a:spLocks noGrp="1"/>
          </p:cNvSpPr>
          <p:nvPr>
            <p:ph idx="1"/>
          </p:nvPr>
        </p:nvSpPr>
        <p:spPr>
          <a:xfrm>
            <a:off x="1147812" y="1918952"/>
            <a:ext cx="10058400" cy="4325607"/>
          </a:xfrm>
        </p:spPr>
        <p:txBody>
          <a:bodyPr>
            <a:normAutofit fontScale="92500" lnSpcReduction="10000"/>
          </a:bodyPr>
          <a:lstStyle/>
          <a:p>
            <a:pPr>
              <a:spcBef>
                <a:spcPct val="0"/>
              </a:spcBef>
              <a:buClr>
                <a:schemeClr val="accent2"/>
              </a:buClr>
              <a:buSzTx/>
              <a:buFont typeface="Times New Roman" panose="02020603050405020304" pitchFamily="18" charset="0"/>
              <a:buChar char="•"/>
            </a:pPr>
            <a:r>
              <a:rPr lang="pl-PL" altLang="pl-PL" sz="2200" dirty="0">
                <a:solidFill>
                  <a:srgbClr val="000000"/>
                </a:solidFill>
              </a:rPr>
              <a:t> </a:t>
            </a:r>
            <a:r>
              <a:rPr lang="pl-PL" altLang="pl-PL" sz="2200" b="1" dirty="0">
                <a:solidFill>
                  <a:srgbClr val="000000"/>
                </a:solidFill>
              </a:rPr>
              <a:t>mów dziecku</a:t>
            </a:r>
            <a:r>
              <a:rPr lang="pl-PL" altLang="pl-PL" sz="2200" dirty="0">
                <a:solidFill>
                  <a:srgbClr val="000000"/>
                </a:solidFill>
              </a:rPr>
              <a:t>, że jest dla </a:t>
            </a:r>
            <a:r>
              <a:rPr lang="pl-PL" altLang="pl-PL" sz="2200" dirty="0" smtClean="0">
                <a:solidFill>
                  <a:srgbClr val="000000"/>
                </a:solidFill>
              </a:rPr>
              <a:t>Ciebie </a:t>
            </a:r>
            <a:r>
              <a:rPr lang="pl-PL" altLang="pl-PL" sz="2200" b="1" dirty="0">
                <a:solidFill>
                  <a:srgbClr val="000000"/>
                </a:solidFill>
              </a:rPr>
              <a:t>najważniejszą osobą</a:t>
            </a:r>
            <a:r>
              <a:rPr lang="pl-PL" altLang="pl-PL" sz="2200" dirty="0">
                <a:solidFill>
                  <a:srgbClr val="000000"/>
                </a:solidFill>
              </a:rPr>
              <a:t>, że zależy Ci, by było zdrowe i szczęśliwe, poznaj jego przyjaciół, zainteresowania i sposoby spędzania </a:t>
            </a:r>
            <a:r>
              <a:rPr lang="pl-PL" altLang="pl-PL" sz="2200" dirty="0">
                <a:solidFill>
                  <a:srgbClr val="000000"/>
                </a:solidFill>
                <a:ea typeface="Arial Unicode MS" panose="020B0604020202020204" pitchFamily="34" charset="-128"/>
                <a:cs typeface="Arial Unicode MS" panose="020B0604020202020204" pitchFamily="34" charset="-128"/>
              </a:rPr>
              <a:t>czasu </a:t>
            </a:r>
            <a:r>
              <a:rPr lang="pl-PL" altLang="pl-PL" sz="2200" dirty="0" smtClean="0">
                <a:solidFill>
                  <a:srgbClr val="000000"/>
                </a:solidFill>
                <a:ea typeface="Arial Unicode MS" panose="020B0604020202020204" pitchFamily="34" charset="-128"/>
                <a:cs typeface="Arial Unicode MS" panose="020B0604020202020204" pitchFamily="34" charset="-128"/>
              </a:rPr>
              <a:t>wolnego</a:t>
            </a:r>
            <a:r>
              <a:rPr lang="pl-PL" altLang="pl-PL" sz="2200" dirty="0" smtClean="0">
                <a:solidFill>
                  <a:srgbClr val="000000"/>
                </a:solidFill>
              </a:rPr>
              <a:t>,</a:t>
            </a:r>
            <a:endParaRPr lang="pl-PL" altLang="pl-PL" sz="2200" dirty="0">
              <a:solidFill>
                <a:srgbClr val="000000"/>
              </a:solidFill>
            </a:endParaRPr>
          </a:p>
          <a:p>
            <a:pPr>
              <a:spcBef>
                <a:spcPct val="0"/>
              </a:spcBef>
              <a:buClr>
                <a:schemeClr val="accent2"/>
              </a:buClr>
              <a:buSzTx/>
            </a:pPr>
            <a:endParaRPr lang="pl-PL" altLang="pl-PL" sz="2200" dirty="0">
              <a:solidFill>
                <a:srgbClr val="000000"/>
              </a:solidFill>
            </a:endParaRPr>
          </a:p>
          <a:p>
            <a:pPr>
              <a:spcBef>
                <a:spcPct val="0"/>
              </a:spcBef>
              <a:buClr>
                <a:schemeClr val="accent2"/>
              </a:buClr>
              <a:buSzTx/>
              <a:buFont typeface="Arial" panose="020B0604020202020204" pitchFamily="34" charset="0"/>
              <a:buChar char="•"/>
            </a:pPr>
            <a:r>
              <a:rPr lang="pl-PL" altLang="pl-PL" sz="2200" dirty="0">
                <a:solidFill>
                  <a:srgbClr val="000000"/>
                </a:solidFill>
              </a:rPr>
              <a:t> </a:t>
            </a:r>
            <a:r>
              <a:rPr lang="pl-PL" altLang="pl-PL" sz="2200" b="1" dirty="0">
                <a:solidFill>
                  <a:srgbClr val="000000"/>
                </a:solidFill>
              </a:rPr>
              <a:t>rozmawiaj</a:t>
            </a:r>
            <a:r>
              <a:rPr lang="pl-PL" altLang="pl-PL" sz="2200" dirty="0">
                <a:solidFill>
                  <a:srgbClr val="000000"/>
                </a:solidFill>
              </a:rPr>
              <a:t> z dzieckiem często, pytaj o jego zdanie, uważnie słuchaj, rozmawiaj także na trudne tematy – o narkotykach, alkoholu, </a:t>
            </a:r>
            <a:r>
              <a:rPr lang="pl-PL" altLang="pl-PL" sz="2200" dirty="0" smtClean="0">
                <a:solidFill>
                  <a:srgbClr val="000000"/>
                </a:solidFill>
              </a:rPr>
              <a:t>dojrzewaniu,</a:t>
            </a:r>
            <a:endParaRPr lang="pl-PL" altLang="pl-PL" sz="2200" dirty="0">
              <a:solidFill>
                <a:srgbClr val="000000"/>
              </a:solidFill>
            </a:endParaRPr>
          </a:p>
          <a:p>
            <a:pPr>
              <a:spcBef>
                <a:spcPct val="0"/>
              </a:spcBef>
              <a:buClr>
                <a:schemeClr val="accent2"/>
              </a:buClr>
              <a:buSzTx/>
            </a:pPr>
            <a:endParaRPr lang="pl-PL" altLang="pl-PL" sz="2200" dirty="0">
              <a:solidFill>
                <a:srgbClr val="000000"/>
              </a:solidFill>
            </a:endParaRPr>
          </a:p>
          <a:p>
            <a:pPr>
              <a:spcBef>
                <a:spcPct val="0"/>
              </a:spcBef>
              <a:buClr>
                <a:schemeClr val="accent2"/>
              </a:buClr>
              <a:buSzTx/>
              <a:buFont typeface="Arial" panose="020B0604020202020204" pitchFamily="34" charset="0"/>
              <a:buChar char="•"/>
            </a:pPr>
            <a:r>
              <a:rPr lang="pl-PL" altLang="pl-PL" sz="2200" dirty="0">
                <a:solidFill>
                  <a:srgbClr val="000000"/>
                </a:solidFill>
              </a:rPr>
              <a:t> </a:t>
            </a:r>
            <a:r>
              <a:rPr lang="pl-PL" altLang="pl-PL" sz="2200" b="1" dirty="0">
                <a:solidFill>
                  <a:srgbClr val="000000"/>
                </a:solidFill>
              </a:rPr>
              <a:t>postaw jasne granice </a:t>
            </a:r>
            <a:r>
              <a:rPr lang="pl-PL" altLang="pl-PL" sz="2200" dirty="0">
                <a:solidFill>
                  <a:srgbClr val="000000"/>
                </a:solidFill>
              </a:rPr>
              <a:t>– wyraź zdecydowany sprzeciw wobec używania narkotyków i innych środków psychoaktywnych, podaj oczekiwania dotyczące godzin powrotu do domu, kontaktów z </a:t>
            </a:r>
            <a:r>
              <a:rPr lang="pl-PL" altLang="pl-PL" sz="2200" dirty="0" smtClean="0">
                <a:solidFill>
                  <a:srgbClr val="000000"/>
                </a:solidFill>
              </a:rPr>
              <a:t>kolegami.</a:t>
            </a:r>
            <a:endParaRPr lang="pl-PL" altLang="pl-PL" sz="2200" dirty="0">
              <a:solidFill>
                <a:srgbClr val="000000"/>
              </a:solidFill>
            </a:endParaRPr>
          </a:p>
          <a:p>
            <a:pPr>
              <a:spcBef>
                <a:spcPct val="0"/>
              </a:spcBef>
              <a:buClr>
                <a:schemeClr val="accent2"/>
              </a:buClr>
              <a:buSzTx/>
            </a:pPr>
            <a:endParaRPr lang="pl-PL" altLang="pl-PL" sz="2200" dirty="0">
              <a:solidFill>
                <a:srgbClr val="000000"/>
              </a:solidFill>
            </a:endParaRPr>
          </a:p>
          <a:p>
            <a:pPr>
              <a:spcBef>
                <a:spcPct val="0"/>
              </a:spcBef>
              <a:buClr>
                <a:schemeClr val="accent2"/>
              </a:buClr>
              <a:buSzTx/>
              <a:buFont typeface="Arial" panose="020B0604020202020204" pitchFamily="34" charset="0"/>
              <a:buChar char="•"/>
            </a:pPr>
            <a:r>
              <a:rPr lang="pl-PL" altLang="pl-PL" sz="2200" dirty="0">
                <a:solidFill>
                  <a:srgbClr val="000000"/>
                </a:solidFill>
              </a:rPr>
              <a:t> </a:t>
            </a:r>
            <a:r>
              <a:rPr lang="pl-PL" altLang="pl-PL" sz="2200" b="1" dirty="0">
                <a:solidFill>
                  <a:srgbClr val="000000"/>
                </a:solidFill>
              </a:rPr>
              <a:t>porozmawiaj </a:t>
            </a:r>
            <a:r>
              <a:rPr lang="pl-PL" altLang="pl-PL" sz="2200" dirty="0">
                <a:solidFill>
                  <a:srgbClr val="000000"/>
                </a:solidFill>
              </a:rPr>
              <a:t>na temat nacisku i manipulacji ze strony </a:t>
            </a:r>
            <a:r>
              <a:rPr lang="pl-PL" altLang="pl-PL" sz="2200" dirty="0" smtClean="0">
                <a:solidFill>
                  <a:srgbClr val="000000"/>
                </a:solidFill>
              </a:rPr>
              <a:t>grupy biorącej </a:t>
            </a:r>
            <a:r>
              <a:rPr lang="pl-PL" altLang="pl-PL" sz="2200" dirty="0">
                <a:solidFill>
                  <a:srgbClr val="000000"/>
                </a:solidFill>
              </a:rPr>
              <a:t>„dopalacze”, sprawdzaj na co wydawane jest </a:t>
            </a:r>
            <a:r>
              <a:rPr lang="pl-PL" altLang="pl-PL" sz="2200" dirty="0" smtClean="0">
                <a:solidFill>
                  <a:srgbClr val="000000"/>
                </a:solidFill>
              </a:rPr>
              <a:t>kieszonkowe. </a:t>
            </a:r>
            <a:endParaRPr lang="pl-PL" altLang="pl-PL" sz="2200" dirty="0">
              <a:solidFill>
                <a:srgbClr val="000000"/>
              </a:solidFill>
            </a:endParaRPr>
          </a:p>
          <a:p>
            <a:pPr>
              <a:spcBef>
                <a:spcPct val="0"/>
              </a:spcBef>
              <a:buClr>
                <a:schemeClr val="accent2"/>
              </a:buClr>
              <a:buSzTx/>
              <a:buFont typeface="Arial" panose="020B0604020202020204" pitchFamily="34" charset="0"/>
              <a:buChar char="•"/>
            </a:pPr>
            <a:endParaRPr lang="pl-PL" altLang="pl-PL" sz="2200" dirty="0">
              <a:solidFill>
                <a:srgbClr val="000000"/>
              </a:solidFill>
            </a:endParaRPr>
          </a:p>
          <a:p>
            <a:pPr>
              <a:spcBef>
                <a:spcPct val="0"/>
              </a:spcBef>
              <a:buClr>
                <a:schemeClr val="accent2"/>
              </a:buClr>
              <a:buSzTx/>
              <a:buFont typeface="Arial" panose="020B0604020202020204" pitchFamily="34" charset="0"/>
              <a:buChar char="•"/>
            </a:pPr>
            <a:r>
              <a:rPr lang="pl-PL" altLang="pl-PL" sz="2200" dirty="0">
                <a:solidFill>
                  <a:srgbClr val="000000"/>
                </a:solidFill>
              </a:rPr>
              <a:t> </a:t>
            </a:r>
            <a:r>
              <a:rPr lang="pl-PL" altLang="pl-PL" sz="2200" b="1" dirty="0">
                <a:solidFill>
                  <a:srgbClr val="000000"/>
                </a:solidFill>
              </a:rPr>
              <a:t>doceniaj</a:t>
            </a:r>
            <a:r>
              <a:rPr lang="pl-PL" altLang="pl-PL" sz="2200" dirty="0">
                <a:solidFill>
                  <a:srgbClr val="000000"/>
                </a:solidFill>
              </a:rPr>
              <a:t> wysiłki w osiąganiu celów, chwal dziecko za </a:t>
            </a:r>
            <a:r>
              <a:rPr lang="pl-PL" altLang="pl-PL" sz="2200" dirty="0" smtClean="0">
                <a:solidFill>
                  <a:srgbClr val="000000"/>
                </a:solidFill>
              </a:rPr>
              <a:t>sukcesy </a:t>
            </a:r>
            <a:r>
              <a:rPr lang="pl-PL" altLang="pl-PL" sz="2200" dirty="0">
                <a:solidFill>
                  <a:srgbClr val="000000"/>
                </a:solidFill>
              </a:rPr>
              <a:t>i odpowiedzialność - podnosisz tym jego poczucie </a:t>
            </a:r>
            <a:r>
              <a:rPr lang="pl-PL" altLang="pl-PL" sz="2200" dirty="0" smtClean="0">
                <a:solidFill>
                  <a:srgbClr val="000000"/>
                </a:solidFill>
              </a:rPr>
              <a:t>własnej </a:t>
            </a:r>
            <a:r>
              <a:rPr lang="pl-PL" altLang="pl-PL" sz="2200" dirty="0">
                <a:solidFill>
                  <a:srgbClr val="000000"/>
                </a:solidFill>
              </a:rPr>
              <a:t>wartości. </a:t>
            </a:r>
            <a:r>
              <a:rPr lang="pl-PL" altLang="pl-PL" sz="2200" b="1" dirty="0">
                <a:solidFill>
                  <a:srgbClr val="000000"/>
                </a:solidFill>
              </a:rPr>
              <a:t>Zapewniaj, że zawsze może liczyć na twoją </a:t>
            </a:r>
            <a:r>
              <a:rPr lang="pl-PL" altLang="pl-PL" sz="2200" b="1" dirty="0" smtClean="0">
                <a:solidFill>
                  <a:srgbClr val="000000"/>
                </a:solidFill>
              </a:rPr>
              <a:t>pomoc w </a:t>
            </a:r>
            <a:r>
              <a:rPr lang="pl-PL" altLang="pl-PL" sz="2200" b="1" dirty="0">
                <a:solidFill>
                  <a:srgbClr val="000000"/>
                </a:solidFill>
              </a:rPr>
              <a:t>trudnych </a:t>
            </a:r>
            <a:r>
              <a:rPr lang="pl-PL" altLang="pl-PL" sz="2200" b="1" dirty="0" smtClean="0">
                <a:solidFill>
                  <a:srgbClr val="000000"/>
                </a:solidFill>
              </a:rPr>
              <a:t>sytuacjach.</a:t>
            </a:r>
            <a:endParaRPr lang="pl-PL" altLang="pl-PL" sz="2200" b="1" dirty="0">
              <a:solidFill>
                <a:srgbClr val="000000"/>
              </a:solidFill>
            </a:endParaRPr>
          </a:p>
          <a:p>
            <a:endParaRPr lang="pl-PL" dirty="0"/>
          </a:p>
        </p:txBody>
      </p:sp>
    </p:spTree>
    <p:extLst>
      <p:ext uri="{BB962C8B-B14F-4D97-AF65-F5344CB8AC3E}">
        <p14:creationId xmlns:p14="http://schemas.microsoft.com/office/powerpoint/2010/main" val="2171553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400" b="1" dirty="0" smtClean="0">
                <a:solidFill>
                  <a:schemeClr val="tx1"/>
                </a:solidFill>
              </a:rPr>
              <a:t>Warto pamiętać</a:t>
            </a:r>
            <a:endParaRPr lang="pl-PL" sz="4400" b="1" dirty="0">
              <a:solidFill>
                <a:schemeClr val="tx1"/>
              </a:solidFill>
            </a:endParaRPr>
          </a:p>
        </p:txBody>
      </p:sp>
      <p:sp>
        <p:nvSpPr>
          <p:cNvPr id="3" name="Symbol zastępczy zawartości 2"/>
          <p:cNvSpPr>
            <a:spLocks noGrp="1"/>
          </p:cNvSpPr>
          <p:nvPr>
            <p:ph idx="1"/>
          </p:nvPr>
        </p:nvSpPr>
        <p:spPr>
          <a:xfrm>
            <a:off x="321972" y="1918952"/>
            <a:ext cx="11475076" cy="4456090"/>
          </a:xfrm>
        </p:spPr>
        <p:txBody>
          <a:bodyPr>
            <a:normAutofit fontScale="92500" lnSpcReduction="20000"/>
          </a:bodyPr>
          <a:lstStyle/>
          <a:p>
            <a:pPr algn="just">
              <a:spcBef>
                <a:spcPts val="250"/>
              </a:spcBef>
              <a:buClrTx/>
              <a:buSzTx/>
              <a:buNone/>
            </a:pPr>
            <a:r>
              <a:rPr lang="pl-PL" altLang="pl-PL" b="1" i="1" dirty="0">
                <a:solidFill>
                  <a:srgbClr val="000000"/>
                </a:solidFill>
              </a:rPr>
              <a:t>Bądź przykładem</a:t>
            </a:r>
            <a:r>
              <a:rPr lang="pl-PL" altLang="pl-PL" b="1" dirty="0">
                <a:solidFill>
                  <a:srgbClr val="000000"/>
                </a:solidFill>
              </a:rPr>
              <a:t>, </a:t>
            </a:r>
            <a:r>
              <a:rPr lang="pl-PL" altLang="pl-PL" dirty="0">
                <a:solidFill>
                  <a:srgbClr val="000000"/>
                </a:solidFill>
              </a:rPr>
              <a:t>postępuj tak, by być wiarygodnym. Dzieci są </a:t>
            </a:r>
            <a:r>
              <a:rPr lang="pl-PL" altLang="pl-PL" dirty="0" smtClean="0">
                <a:solidFill>
                  <a:srgbClr val="000000"/>
                </a:solidFill>
              </a:rPr>
              <a:t>dobrymi obserwatorami </a:t>
            </a:r>
            <a:r>
              <a:rPr lang="pl-PL" altLang="pl-PL" dirty="0">
                <a:solidFill>
                  <a:srgbClr val="000000"/>
                </a:solidFill>
              </a:rPr>
              <a:t>i łatwo zauważą, gdy nie robisz tak, jak mówisz,</a:t>
            </a:r>
          </a:p>
          <a:p>
            <a:pPr algn="just">
              <a:spcBef>
                <a:spcPts val="250"/>
              </a:spcBef>
              <a:buClrTx/>
              <a:buSzTx/>
              <a:buNone/>
            </a:pPr>
            <a:endParaRPr lang="pl-PL" altLang="pl-PL" dirty="0">
              <a:solidFill>
                <a:srgbClr val="000000"/>
              </a:solidFill>
            </a:endParaRPr>
          </a:p>
          <a:p>
            <a:pPr algn="just">
              <a:spcBef>
                <a:spcPts val="250"/>
              </a:spcBef>
              <a:buClrTx/>
              <a:buSzTx/>
              <a:buNone/>
            </a:pPr>
            <a:r>
              <a:rPr lang="pl-PL" altLang="pl-PL" b="1" i="1" dirty="0">
                <a:solidFill>
                  <a:srgbClr val="000000"/>
                </a:solidFill>
              </a:rPr>
              <a:t>Wymagaj, </a:t>
            </a:r>
            <a:r>
              <a:rPr lang="pl-PL" altLang="pl-PL" dirty="0">
                <a:solidFill>
                  <a:srgbClr val="000000"/>
                </a:solidFill>
              </a:rPr>
              <a:t>ale stawiaj dziecku warunki możliwe do spełnienia,</a:t>
            </a:r>
          </a:p>
          <a:p>
            <a:pPr algn="just">
              <a:spcBef>
                <a:spcPts val="250"/>
              </a:spcBef>
              <a:buClrTx/>
              <a:buSzTx/>
              <a:buNone/>
            </a:pPr>
            <a:endParaRPr lang="pl-PL" altLang="pl-PL" i="1" dirty="0">
              <a:solidFill>
                <a:srgbClr val="000000"/>
              </a:solidFill>
            </a:endParaRPr>
          </a:p>
          <a:p>
            <a:pPr algn="just">
              <a:spcBef>
                <a:spcPts val="250"/>
              </a:spcBef>
              <a:buClrTx/>
              <a:buSzTx/>
              <a:buNone/>
            </a:pPr>
            <a:r>
              <a:rPr lang="pl-PL" altLang="pl-PL" b="1" i="1" dirty="0">
                <a:solidFill>
                  <a:srgbClr val="000000"/>
                </a:solidFill>
              </a:rPr>
              <a:t>Bądź konsekwentny, </a:t>
            </a:r>
            <a:r>
              <a:rPr lang="pl-PL" altLang="pl-PL" dirty="0">
                <a:solidFill>
                  <a:srgbClr val="000000"/>
                </a:solidFill>
              </a:rPr>
              <a:t>aby dziecko liczyło się z Tobą i wiedziało, że </a:t>
            </a:r>
            <a:r>
              <a:rPr lang="pl-PL" altLang="pl-PL" dirty="0" smtClean="0">
                <a:solidFill>
                  <a:srgbClr val="000000"/>
                </a:solidFill>
              </a:rPr>
              <a:t>ustalone przez </a:t>
            </a:r>
            <a:r>
              <a:rPr lang="pl-PL" altLang="pl-PL" dirty="0">
                <a:solidFill>
                  <a:srgbClr val="000000"/>
                </a:solidFill>
              </a:rPr>
              <a:t>Ciebie normy w ważnych sprawach muszą być respektowane,</a:t>
            </a:r>
          </a:p>
          <a:p>
            <a:pPr algn="just">
              <a:spcBef>
                <a:spcPts val="250"/>
              </a:spcBef>
              <a:buClrTx/>
              <a:buSzTx/>
              <a:buNone/>
            </a:pPr>
            <a:endParaRPr lang="pl-PL" altLang="pl-PL" dirty="0">
              <a:solidFill>
                <a:srgbClr val="000000"/>
              </a:solidFill>
            </a:endParaRPr>
          </a:p>
          <a:p>
            <a:pPr algn="just">
              <a:spcBef>
                <a:spcPts val="250"/>
              </a:spcBef>
              <a:buClrTx/>
              <a:buSzTx/>
              <a:buNone/>
            </a:pPr>
            <a:r>
              <a:rPr lang="pl-PL" altLang="pl-PL" b="1" i="1" dirty="0">
                <a:solidFill>
                  <a:srgbClr val="000000"/>
                </a:solidFill>
              </a:rPr>
              <a:t>Poznaj przyjaciół </a:t>
            </a:r>
            <a:r>
              <a:rPr lang="pl-PL" altLang="pl-PL" dirty="0">
                <a:solidFill>
                  <a:srgbClr val="000000"/>
                </a:solidFill>
              </a:rPr>
              <a:t>i znajomych dziecka. Pamiętaj, że w tym wieku </a:t>
            </a:r>
            <a:r>
              <a:rPr lang="pl-PL" altLang="pl-PL" dirty="0" smtClean="0">
                <a:solidFill>
                  <a:srgbClr val="000000"/>
                </a:solidFill>
              </a:rPr>
              <a:t>koledzy odgrywają </a:t>
            </a:r>
            <a:r>
              <a:rPr lang="pl-PL" altLang="pl-PL" dirty="0">
                <a:solidFill>
                  <a:srgbClr val="000000"/>
                </a:solidFill>
              </a:rPr>
              <a:t>dużą rolę i często mają duży wpływ,</a:t>
            </a:r>
          </a:p>
          <a:p>
            <a:pPr algn="just">
              <a:spcBef>
                <a:spcPts val="250"/>
              </a:spcBef>
              <a:buClrTx/>
              <a:buSzTx/>
              <a:buNone/>
            </a:pPr>
            <a:endParaRPr lang="pl-PL" altLang="pl-PL" i="1" dirty="0">
              <a:solidFill>
                <a:srgbClr val="000000"/>
              </a:solidFill>
            </a:endParaRPr>
          </a:p>
          <a:p>
            <a:pPr algn="just">
              <a:spcBef>
                <a:spcPts val="250"/>
              </a:spcBef>
              <a:buClrTx/>
              <a:buSzTx/>
              <a:buNone/>
            </a:pPr>
            <a:r>
              <a:rPr lang="pl-PL" altLang="pl-PL" b="1" i="1" dirty="0">
                <a:solidFill>
                  <a:srgbClr val="000000"/>
                </a:solidFill>
              </a:rPr>
              <a:t>Szanuj prawo dziecka </a:t>
            </a:r>
            <a:r>
              <a:rPr lang="pl-PL" altLang="pl-PL" dirty="0">
                <a:solidFill>
                  <a:srgbClr val="000000"/>
                </a:solidFill>
              </a:rPr>
              <a:t>do własnych wyborów, opinii, dysponowania </a:t>
            </a:r>
            <a:r>
              <a:rPr lang="pl-PL" altLang="pl-PL" dirty="0" smtClean="0">
                <a:solidFill>
                  <a:srgbClr val="000000"/>
                </a:solidFill>
              </a:rPr>
              <a:t>swoim wolnym </a:t>
            </a:r>
            <a:r>
              <a:rPr lang="pl-PL" altLang="pl-PL" dirty="0">
                <a:solidFill>
                  <a:srgbClr val="000000"/>
                </a:solidFill>
              </a:rPr>
              <a:t>czasem. Doradzaj, ale nie narzucaj swojej woli,</a:t>
            </a:r>
          </a:p>
          <a:p>
            <a:pPr algn="just">
              <a:spcBef>
                <a:spcPts val="250"/>
              </a:spcBef>
              <a:buClrTx/>
              <a:buSzTx/>
              <a:buNone/>
            </a:pPr>
            <a:endParaRPr lang="pl-PL" altLang="pl-PL" dirty="0">
              <a:solidFill>
                <a:srgbClr val="000000"/>
              </a:solidFill>
            </a:endParaRPr>
          </a:p>
          <a:p>
            <a:pPr algn="just">
              <a:spcBef>
                <a:spcPts val="250"/>
              </a:spcBef>
              <a:buClrTx/>
              <a:buSzTx/>
              <a:buNone/>
            </a:pPr>
            <a:r>
              <a:rPr lang="pl-PL" altLang="pl-PL" b="1" i="1" dirty="0">
                <a:solidFill>
                  <a:srgbClr val="000000"/>
                </a:solidFill>
              </a:rPr>
              <a:t>Nie bądź nadmiernie opiekuńczy, </a:t>
            </a:r>
            <a:r>
              <a:rPr lang="pl-PL" altLang="pl-PL" dirty="0">
                <a:solidFill>
                  <a:srgbClr val="000000"/>
                </a:solidFill>
              </a:rPr>
              <a:t>pozwól dziecku zdobywać </a:t>
            </a:r>
            <a:r>
              <a:rPr lang="pl-PL" altLang="pl-PL" dirty="0" smtClean="0">
                <a:solidFill>
                  <a:srgbClr val="000000"/>
                </a:solidFill>
              </a:rPr>
              <a:t>doświadczenia; ono </a:t>
            </a:r>
            <a:r>
              <a:rPr lang="pl-PL" altLang="pl-PL" dirty="0">
                <a:solidFill>
                  <a:srgbClr val="000000"/>
                </a:solidFill>
              </a:rPr>
              <a:t>uczy się życia przede wszystkim robiąc nowe rzeczy, </a:t>
            </a:r>
            <a:r>
              <a:rPr lang="pl-PL" altLang="pl-PL" dirty="0" smtClean="0">
                <a:solidFill>
                  <a:srgbClr val="000000"/>
                </a:solidFill>
              </a:rPr>
              <a:t>sprawdzając. Czasem </a:t>
            </a:r>
            <a:r>
              <a:rPr lang="pl-PL" altLang="pl-PL" dirty="0">
                <a:solidFill>
                  <a:srgbClr val="000000"/>
                </a:solidFill>
              </a:rPr>
              <a:t>popełnia przy tym błędy, bądź zatem czujny i w porę reaguj,</a:t>
            </a:r>
          </a:p>
          <a:p>
            <a:endParaRPr lang="pl-PL" dirty="0"/>
          </a:p>
        </p:txBody>
      </p:sp>
    </p:spTree>
    <p:extLst>
      <p:ext uri="{BB962C8B-B14F-4D97-AF65-F5344CB8AC3E}">
        <p14:creationId xmlns:p14="http://schemas.microsoft.com/office/powerpoint/2010/main" val="169211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100051" y="2549547"/>
            <a:ext cx="10058400" cy="1143000"/>
          </a:xfrm>
        </p:spPr>
        <p:txBody>
          <a:bodyPr/>
          <a:lstStyle/>
          <a:p>
            <a:pPr algn="ctr"/>
            <a:r>
              <a:rPr lang="pl-PL" b="1" dirty="0" smtClean="0"/>
              <a:t>Materiał informacyjny dla rodziców i nauczycieli</a:t>
            </a:r>
            <a:endParaRPr lang="pl-PL" b="1" dirty="0"/>
          </a:p>
        </p:txBody>
      </p:sp>
    </p:spTree>
    <p:extLst>
      <p:ext uri="{BB962C8B-B14F-4D97-AF65-F5344CB8AC3E}">
        <p14:creationId xmlns:p14="http://schemas.microsoft.com/office/powerpoint/2010/main" val="1396334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31306" y="430906"/>
            <a:ext cx="9804137" cy="1242060"/>
          </a:xfrm>
        </p:spPr>
        <p:txBody>
          <a:bodyPr>
            <a:normAutofit/>
          </a:bodyPr>
          <a:lstStyle/>
          <a:p>
            <a:pPr>
              <a:spcBef>
                <a:spcPts val="250"/>
              </a:spcBef>
              <a:defRPr/>
            </a:pPr>
            <a:r>
              <a:rPr lang="pl-PL" sz="3600" b="1" i="1" dirty="0">
                <a:solidFill>
                  <a:schemeClr val="tx1"/>
                </a:solidFill>
                <a:cs typeface="Arial" charset="0"/>
              </a:rPr>
              <a:t>Rodzice/ opiekunowie/ wychowawcy -</a:t>
            </a:r>
            <a:br>
              <a:rPr lang="pl-PL" sz="3600" b="1" i="1" dirty="0">
                <a:solidFill>
                  <a:schemeClr val="tx1"/>
                </a:solidFill>
                <a:cs typeface="Arial" charset="0"/>
              </a:rPr>
            </a:br>
            <a:r>
              <a:rPr lang="pl-PL" sz="3600" b="1" i="1" dirty="0">
                <a:solidFill>
                  <a:schemeClr val="tx1"/>
                </a:solidFill>
                <a:cs typeface="Arial" charset="0"/>
              </a:rPr>
              <a:t>są sytuacje, których nie wolno bagatelizować</a:t>
            </a:r>
            <a:r>
              <a:rPr lang="pl-PL" sz="3600" b="1" i="1" dirty="0" smtClean="0">
                <a:solidFill>
                  <a:schemeClr val="tx1"/>
                </a:solidFill>
                <a:cs typeface="Arial" charset="0"/>
              </a:rPr>
              <a:t>!</a:t>
            </a:r>
            <a:endParaRPr lang="pl-PL" sz="3600" dirty="0">
              <a:solidFill>
                <a:schemeClr val="tx1"/>
              </a:solidFill>
            </a:endParaRPr>
          </a:p>
        </p:txBody>
      </p:sp>
      <p:sp>
        <p:nvSpPr>
          <p:cNvPr id="3" name="Symbol zastępczy zawartości 2"/>
          <p:cNvSpPr>
            <a:spLocks noGrp="1"/>
          </p:cNvSpPr>
          <p:nvPr>
            <p:ph idx="1"/>
          </p:nvPr>
        </p:nvSpPr>
        <p:spPr>
          <a:xfrm>
            <a:off x="759854" y="2221199"/>
            <a:ext cx="10947042" cy="4023360"/>
          </a:xfrm>
        </p:spPr>
        <p:txBody>
          <a:bodyPr>
            <a:normAutofit fontScale="92500" lnSpcReduction="20000"/>
          </a:bodyPr>
          <a:lstStyle/>
          <a:p>
            <a:pPr marL="0" indent="0" algn="just">
              <a:spcBef>
                <a:spcPts val="250"/>
              </a:spcBef>
              <a:buNone/>
              <a:defRPr/>
            </a:pPr>
            <a:r>
              <a:rPr lang="pl-PL" i="1" dirty="0" smtClean="0">
                <a:solidFill>
                  <a:srgbClr val="000000"/>
                </a:solidFill>
                <a:cs typeface="Arial" charset="0"/>
              </a:rPr>
              <a:t>Masz </a:t>
            </a:r>
            <a:r>
              <a:rPr lang="pl-PL" i="1" dirty="0">
                <a:solidFill>
                  <a:srgbClr val="000000"/>
                </a:solidFill>
                <a:cs typeface="Arial" charset="0"/>
              </a:rPr>
              <a:t>prawo sądzić, że </a:t>
            </a:r>
            <a:r>
              <a:rPr lang="pl-PL" i="1" dirty="0" smtClean="0">
                <a:solidFill>
                  <a:srgbClr val="000000"/>
                </a:solidFill>
                <a:cs typeface="Arial" charset="0"/>
              </a:rPr>
              <a:t>z dzieckiem </a:t>
            </a:r>
            <a:r>
              <a:rPr lang="pl-PL" i="1" dirty="0">
                <a:solidFill>
                  <a:srgbClr val="000000"/>
                </a:solidFill>
                <a:cs typeface="Arial" charset="0"/>
              </a:rPr>
              <a:t>dzieje się coś niedobrego, gdy zauważysz kilka z wymienionych niżej objawów równocześnie:</a:t>
            </a:r>
          </a:p>
          <a:p>
            <a:pPr algn="just">
              <a:spcBef>
                <a:spcPts val="250"/>
              </a:spcBef>
              <a:defRPr/>
            </a:pPr>
            <a:endParaRPr lang="pl-PL" sz="1600"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smtClean="0">
                <a:solidFill>
                  <a:srgbClr val="000000"/>
                </a:solidFill>
                <a:cs typeface="Arial" charset="0"/>
              </a:rPr>
              <a:t> dziecko </a:t>
            </a:r>
            <a:r>
              <a:rPr lang="pl-PL" dirty="0">
                <a:solidFill>
                  <a:srgbClr val="000000"/>
                </a:solidFill>
                <a:cs typeface="Arial" charset="0"/>
              </a:rPr>
              <a:t>oddala się od Ciebie, staje się obce, mimo, że wcześniej byliście blisko,</a:t>
            </a: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smtClean="0">
                <a:solidFill>
                  <a:srgbClr val="000000"/>
                </a:solidFill>
                <a:cs typeface="Arial" charset="0"/>
              </a:rPr>
              <a:t> ma </a:t>
            </a:r>
            <a:r>
              <a:rPr lang="pl-PL" dirty="0">
                <a:solidFill>
                  <a:srgbClr val="000000"/>
                </a:solidFill>
                <a:cs typeface="Arial" charset="0"/>
              </a:rPr>
              <a:t>kłopoty z nauką, choć wcześniej dobrze sobie radziło, wagaruje,</a:t>
            </a: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smtClean="0">
                <a:solidFill>
                  <a:srgbClr val="000000"/>
                </a:solidFill>
                <a:cs typeface="Arial" charset="0"/>
              </a:rPr>
              <a:t> unika </a:t>
            </a:r>
            <a:r>
              <a:rPr lang="pl-PL" dirty="0">
                <a:solidFill>
                  <a:srgbClr val="000000"/>
                </a:solidFill>
                <a:cs typeface="Arial" charset="0"/>
              </a:rPr>
              <a:t>rozmów, kontaktu, ,,kręci” w rozmowie, kłamie,</a:t>
            </a: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a:solidFill>
                  <a:srgbClr val="000000"/>
                </a:solidFill>
                <a:cs typeface="Arial" charset="0"/>
              </a:rPr>
              <a:t> jest niecierpliwe, rozdrażnione,</a:t>
            </a: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a:solidFill>
                  <a:srgbClr val="000000"/>
                </a:solidFill>
                <a:cs typeface="Arial" charset="0"/>
              </a:rPr>
              <a:t> jest na zmianę pobudzone lub ospałe, sypia o dziwnych porach,</a:t>
            </a: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smtClean="0">
                <a:solidFill>
                  <a:srgbClr val="000000"/>
                </a:solidFill>
                <a:cs typeface="Arial" charset="0"/>
              </a:rPr>
              <a:t> znika </a:t>
            </a:r>
            <a:r>
              <a:rPr lang="pl-PL" dirty="0">
                <a:solidFill>
                  <a:srgbClr val="000000"/>
                </a:solidFill>
                <a:cs typeface="Arial" charset="0"/>
              </a:rPr>
              <a:t>często w ciągu dnia z domu pod dowolnym pretekstem i stara </a:t>
            </a:r>
            <a:r>
              <a:rPr lang="pl-PL" dirty="0" smtClean="0">
                <a:solidFill>
                  <a:srgbClr val="000000"/>
                </a:solidFill>
                <a:cs typeface="Arial" charset="0"/>
              </a:rPr>
              <a:t>się unikać </a:t>
            </a:r>
            <a:r>
              <a:rPr lang="pl-PL" dirty="0">
                <a:solidFill>
                  <a:srgbClr val="000000"/>
                </a:solidFill>
                <a:cs typeface="Arial" charset="0"/>
              </a:rPr>
              <a:t>kontaktu po </a:t>
            </a:r>
            <a:r>
              <a:rPr lang="pl-PL" dirty="0" smtClean="0">
                <a:solidFill>
                  <a:srgbClr val="000000"/>
                </a:solidFill>
                <a:cs typeface="Arial" charset="0"/>
              </a:rPr>
              <a:t>powrocie.</a:t>
            </a:r>
            <a:endParaRPr lang="pl-PL" dirty="0">
              <a:solidFill>
                <a:srgbClr val="000000"/>
              </a:solidFill>
              <a:cs typeface="Arial" charset="0"/>
            </a:endParaRPr>
          </a:p>
          <a:p>
            <a:pPr algn="just">
              <a:spcBef>
                <a:spcPts val="250"/>
              </a:spcBef>
              <a:defRPr/>
            </a:pPr>
            <a:endParaRPr lang="pl-PL" dirty="0">
              <a:solidFill>
                <a:srgbClr val="000000"/>
              </a:solidFill>
              <a:cs typeface="Arial" charset="0"/>
            </a:endParaRPr>
          </a:p>
          <a:p>
            <a:endParaRPr lang="pl-PL" dirty="0"/>
          </a:p>
        </p:txBody>
      </p:sp>
    </p:spTree>
    <p:extLst>
      <p:ext uri="{BB962C8B-B14F-4D97-AF65-F5344CB8AC3E}">
        <p14:creationId xmlns:p14="http://schemas.microsoft.com/office/powerpoint/2010/main" val="3097282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i="1" dirty="0">
                <a:solidFill>
                  <a:schemeClr val="tx1"/>
                </a:solidFill>
                <a:cs typeface="Arial" charset="0"/>
              </a:rPr>
              <a:t>Rodzice/ opiekunowie/ wychowawcy -</a:t>
            </a:r>
            <a:br>
              <a:rPr lang="pl-PL" sz="3200" b="1" i="1" dirty="0">
                <a:solidFill>
                  <a:schemeClr val="tx1"/>
                </a:solidFill>
                <a:cs typeface="Arial" charset="0"/>
              </a:rPr>
            </a:br>
            <a:r>
              <a:rPr lang="pl-PL" sz="3200" b="1" i="1" dirty="0">
                <a:solidFill>
                  <a:schemeClr val="tx1"/>
                </a:solidFill>
                <a:cs typeface="Arial" charset="0"/>
              </a:rPr>
              <a:t>są sytuacje, których nie wolno bagatelizować!</a:t>
            </a:r>
            <a:endParaRPr lang="pl-PL" sz="3200" dirty="0">
              <a:solidFill>
                <a:schemeClr val="tx1"/>
              </a:solidFill>
            </a:endParaRPr>
          </a:p>
        </p:txBody>
      </p:sp>
      <p:sp>
        <p:nvSpPr>
          <p:cNvPr id="3" name="Symbol zastępczy zawartości 2"/>
          <p:cNvSpPr>
            <a:spLocks noGrp="1"/>
          </p:cNvSpPr>
          <p:nvPr>
            <p:ph idx="1"/>
          </p:nvPr>
        </p:nvSpPr>
        <p:spPr>
          <a:xfrm>
            <a:off x="1147812" y="1983346"/>
            <a:ext cx="10058400" cy="4261213"/>
          </a:xfrm>
        </p:spPr>
        <p:txBody>
          <a:bodyPr>
            <a:normAutofit fontScale="92500" lnSpcReduction="10000"/>
          </a:bodyPr>
          <a:lstStyle/>
          <a:p>
            <a:pPr algn="just">
              <a:spcBef>
                <a:spcPts val="250"/>
              </a:spcBef>
              <a:buClr>
                <a:schemeClr val="accent2"/>
              </a:buClr>
              <a:buFont typeface="Wingdings" panose="05000000000000000000" pitchFamily="2" charset="2"/>
              <a:buChar char="§"/>
              <a:defRPr/>
            </a:pPr>
            <a:r>
              <a:rPr lang="pl-PL" dirty="0">
                <a:solidFill>
                  <a:srgbClr val="000000"/>
                </a:solidFill>
                <a:cs typeface="Arial" charset="0"/>
              </a:rPr>
              <a:t> wraca bardzo późno lub bez uzgodnienia nocuje poza domem,</a:t>
            </a: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smtClean="0">
                <a:solidFill>
                  <a:srgbClr val="000000"/>
                </a:solidFill>
                <a:cs typeface="Arial" charset="0"/>
              </a:rPr>
              <a:t> ma </a:t>
            </a:r>
            <a:r>
              <a:rPr lang="pl-PL" dirty="0">
                <a:solidFill>
                  <a:srgbClr val="000000"/>
                </a:solidFill>
                <a:cs typeface="Arial" charset="0"/>
              </a:rPr>
              <a:t>nowych znajomych, których nie chce zapraszać do domu,</a:t>
            </a: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smtClean="0">
                <a:solidFill>
                  <a:srgbClr val="000000"/>
                </a:solidFill>
                <a:cs typeface="Arial" charset="0"/>
              </a:rPr>
              <a:t> kwestionuje </a:t>
            </a:r>
            <a:r>
              <a:rPr lang="pl-PL" dirty="0">
                <a:solidFill>
                  <a:srgbClr val="000000"/>
                </a:solidFill>
                <a:cs typeface="Arial" charset="0"/>
              </a:rPr>
              <a:t>szkodliwość narkotyków, uważa że powinny być zalegalizowane,</a:t>
            </a: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smtClean="0">
                <a:solidFill>
                  <a:srgbClr val="000000"/>
                </a:solidFill>
                <a:cs typeface="Arial" charset="0"/>
              </a:rPr>
              <a:t> ma </a:t>
            </a:r>
            <a:r>
              <a:rPr lang="pl-PL" dirty="0">
                <a:solidFill>
                  <a:srgbClr val="000000"/>
                </a:solidFill>
                <a:cs typeface="Arial" charset="0"/>
              </a:rPr>
              <a:t>nadmierny apetyt lub nie ma apetytu,</a:t>
            </a: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smtClean="0">
                <a:solidFill>
                  <a:srgbClr val="000000"/>
                </a:solidFill>
                <a:cs typeface="Arial" charset="0"/>
              </a:rPr>
              <a:t> ma </a:t>
            </a:r>
            <a:r>
              <a:rPr lang="pl-PL" dirty="0">
                <a:solidFill>
                  <a:srgbClr val="000000"/>
                </a:solidFill>
                <a:cs typeface="Arial" charset="0"/>
              </a:rPr>
              <a:t>przekrwione oczy, zwężone lub rozszerzone źrenice, przewlekły </a:t>
            </a:r>
            <a:r>
              <a:rPr lang="pl-PL" dirty="0" smtClean="0">
                <a:solidFill>
                  <a:srgbClr val="000000"/>
                </a:solidFill>
                <a:cs typeface="Arial" charset="0"/>
              </a:rPr>
              <a:t>katar,</a:t>
            </a: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smtClean="0">
                <a:solidFill>
                  <a:srgbClr val="000000"/>
                </a:solidFill>
                <a:cs typeface="Arial" charset="0"/>
              </a:rPr>
              <a:t> w </a:t>
            </a:r>
            <a:r>
              <a:rPr lang="pl-PL" dirty="0">
                <a:solidFill>
                  <a:srgbClr val="000000"/>
                </a:solidFill>
                <a:cs typeface="Arial" charset="0"/>
              </a:rPr>
              <a:t>jego pokoju dziwnie pachnie, miewa fifki i fajki różnych kształtów, bibułki do skrętów, biały proszek, pastylki nieznanego pochodzenia, opalone folie aluminiowe, leki bez recept, nieznane chemikalia</a:t>
            </a:r>
          </a:p>
          <a:p>
            <a:pPr algn="just">
              <a:spcBef>
                <a:spcPts val="250"/>
              </a:spcBef>
              <a:buClr>
                <a:schemeClr val="accent2"/>
              </a:buClr>
              <a:buFont typeface="Wingdings" panose="05000000000000000000" pitchFamily="2" charset="2"/>
              <a:buChar char="§"/>
              <a:defRPr/>
            </a:pPr>
            <a:endParaRPr lang="pl-PL"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dirty="0" smtClean="0">
                <a:solidFill>
                  <a:srgbClr val="000000"/>
                </a:solidFill>
                <a:cs typeface="Arial" charset="0"/>
              </a:rPr>
              <a:t> z </a:t>
            </a:r>
            <a:r>
              <a:rPr lang="pl-PL" dirty="0">
                <a:solidFill>
                  <a:srgbClr val="000000"/>
                </a:solidFill>
                <a:cs typeface="Arial" charset="0"/>
              </a:rPr>
              <a:t>domu znikają pieniądze i wartościowe </a:t>
            </a:r>
            <a:r>
              <a:rPr lang="pl-PL" dirty="0" smtClean="0">
                <a:solidFill>
                  <a:srgbClr val="000000"/>
                </a:solidFill>
                <a:cs typeface="Arial" charset="0"/>
              </a:rPr>
              <a:t>przedmioty.</a:t>
            </a:r>
            <a:endParaRPr lang="pl-PL" dirty="0">
              <a:solidFill>
                <a:srgbClr val="000000"/>
              </a:solidFill>
              <a:cs typeface="Arial" charset="0"/>
            </a:endParaRPr>
          </a:p>
        </p:txBody>
      </p:sp>
    </p:spTree>
    <p:extLst>
      <p:ext uri="{BB962C8B-B14F-4D97-AF65-F5344CB8AC3E}">
        <p14:creationId xmlns:p14="http://schemas.microsoft.com/office/powerpoint/2010/main" val="4219115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977900" y="1892300"/>
            <a:ext cx="10228312" cy="4352259"/>
          </a:xfrm>
        </p:spPr>
        <p:txBody>
          <a:bodyPr>
            <a:normAutofit fontScale="77500" lnSpcReduction="20000"/>
          </a:bodyPr>
          <a:lstStyle/>
          <a:p>
            <a:pPr marL="0" indent="0">
              <a:buNone/>
            </a:pPr>
            <a:r>
              <a:rPr lang="pl-PL" b="1" dirty="0" smtClean="0">
                <a:solidFill>
                  <a:schemeClr val="tx1"/>
                </a:solidFill>
              </a:rPr>
              <a:t>Brak </a:t>
            </a:r>
            <a:r>
              <a:rPr lang="pl-PL" b="1" dirty="0">
                <a:solidFill>
                  <a:schemeClr val="tx1"/>
                </a:solidFill>
              </a:rPr>
              <a:t>umiejętności słuchania </a:t>
            </a:r>
            <a:endParaRPr lang="pl-PL" b="1" dirty="0" smtClean="0">
              <a:solidFill>
                <a:schemeClr val="tx1"/>
              </a:solidFill>
            </a:endParaRPr>
          </a:p>
          <a:p>
            <a:pPr marL="0" indent="0">
              <a:buNone/>
            </a:pPr>
            <a:r>
              <a:rPr lang="pl-PL" dirty="0" smtClean="0">
                <a:solidFill>
                  <a:schemeClr val="tx1"/>
                </a:solidFill>
              </a:rPr>
              <a:t>Rozmawiaj </a:t>
            </a:r>
            <a:r>
              <a:rPr lang="pl-PL" dirty="0">
                <a:solidFill>
                  <a:schemeClr val="tx1"/>
                </a:solidFill>
              </a:rPr>
              <a:t>z dzieckiem tak, aby miało poczucie, że jesteś zainteresowany tym o czym mówi. Ważny jest kontakt wzrokowy i inne oznaki potwierdzające, </a:t>
            </a:r>
            <a:r>
              <a:rPr lang="pl-PL" dirty="0" smtClean="0">
                <a:solidFill>
                  <a:schemeClr val="tx1"/>
                </a:solidFill>
              </a:rPr>
              <a:t>że słuchasz </a:t>
            </a:r>
            <a:r>
              <a:rPr lang="pl-PL" dirty="0">
                <a:solidFill>
                  <a:schemeClr val="tx1"/>
                </a:solidFill>
              </a:rPr>
              <a:t>je z uwagą. </a:t>
            </a:r>
            <a:endParaRPr lang="pl-PL" dirty="0" smtClean="0">
              <a:solidFill>
                <a:schemeClr val="tx1"/>
              </a:solidFill>
            </a:endParaRPr>
          </a:p>
          <a:p>
            <a:pPr marL="0" indent="0">
              <a:buNone/>
            </a:pPr>
            <a:r>
              <a:rPr lang="pl-PL" b="1" dirty="0" smtClean="0">
                <a:solidFill>
                  <a:schemeClr val="tx1"/>
                </a:solidFill>
              </a:rPr>
              <a:t>Przerywanie</a:t>
            </a:r>
            <a:r>
              <a:rPr lang="pl-PL" dirty="0" smtClean="0">
                <a:solidFill>
                  <a:schemeClr val="tx1"/>
                </a:solidFill>
              </a:rPr>
              <a:t> </a:t>
            </a:r>
          </a:p>
          <a:p>
            <a:pPr marL="0" indent="0">
              <a:buNone/>
            </a:pPr>
            <a:r>
              <a:rPr lang="pl-PL" dirty="0" smtClean="0">
                <a:solidFill>
                  <a:schemeClr val="tx1"/>
                </a:solidFill>
              </a:rPr>
              <a:t>Staraj </a:t>
            </a:r>
            <a:r>
              <a:rPr lang="pl-PL" dirty="0">
                <a:solidFill>
                  <a:schemeClr val="tx1"/>
                </a:solidFill>
              </a:rPr>
              <a:t>się wysłuchać dziecka do końca. Daj mu szansę wypowiedzieć się, zanim cokolwiek powiesz. Nie zakładaj, </a:t>
            </a:r>
            <a:r>
              <a:rPr lang="pl-PL" dirty="0" smtClean="0">
                <a:solidFill>
                  <a:schemeClr val="tx1"/>
                </a:solidFill>
              </a:rPr>
              <a:t>że wiesz </a:t>
            </a:r>
            <a:r>
              <a:rPr lang="pl-PL" dirty="0">
                <a:solidFill>
                  <a:schemeClr val="tx1"/>
                </a:solidFill>
              </a:rPr>
              <a:t>co chce ci powiedzieć. Przerywanie może spowodować niechęć dziecka do dalszej rozmowy. </a:t>
            </a:r>
            <a:endParaRPr lang="pl-PL" dirty="0" smtClean="0">
              <a:solidFill>
                <a:schemeClr val="tx1"/>
              </a:solidFill>
            </a:endParaRPr>
          </a:p>
          <a:p>
            <a:pPr marL="0" indent="0">
              <a:buNone/>
            </a:pPr>
            <a:r>
              <a:rPr lang="pl-PL" b="1" dirty="0" smtClean="0">
                <a:solidFill>
                  <a:schemeClr val="tx1"/>
                </a:solidFill>
              </a:rPr>
              <a:t>Brak </a:t>
            </a:r>
            <a:r>
              <a:rPr lang="pl-PL" b="1" dirty="0">
                <a:solidFill>
                  <a:schemeClr val="tx1"/>
                </a:solidFill>
              </a:rPr>
              <a:t>skupienia uwagi na rozmówcy </a:t>
            </a:r>
            <a:endParaRPr lang="pl-PL" b="1" dirty="0" smtClean="0">
              <a:solidFill>
                <a:schemeClr val="tx1"/>
              </a:solidFill>
            </a:endParaRPr>
          </a:p>
          <a:p>
            <a:pPr marL="0" indent="0">
              <a:buNone/>
            </a:pPr>
            <a:r>
              <a:rPr lang="pl-PL" dirty="0" smtClean="0">
                <a:solidFill>
                  <a:schemeClr val="tx1"/>
                </a:solidFill>
              </a:rPr>
              <a:t>Poświęć </a:t>
            </a:r>
            <a:r>
              <a:rPr lang="pl-PL" dirty="0">
                <a:solidFill>
                  <a:schemeClr val="tx1"/>
                </a:solidFill>
              </a:rPr>
              <a:t>czas wyłącznie na rozmowę z dzieckiem. Wykonywanie </a:t>
            </a:r>
            <a:r>
              <a:rPr lang="pl-PL" dirty="0" smtClean="0">
                <a:solidFill>
                  <a:schemeClr val="tx1"/>
                </a:solidFill>
              </a:rPr>
              <a:t>w tym samym </a:t>
            </a:r>
            <a:r>
              <a:rPr lang="pl-PL" dirty="0">
                <a:solidFill>
                  <a:schemeClr val="tx1"/>
                </a:solidFill>
              </a:rPr>
              <a:t>czasie innych czynności </a:t>
            </a:r>
            <a:r>
              <a:rPr lang="pl-PL" dirty="0" smtClean="0">
                <a:solidFill>
                  <a:schemeClr val="tx1"/>
                </a:solidFill>
              </a:rPr>
              <a:t>może być </a:t>
            </a:r>
            <a:r>
              <a:rPr lang="pl-PL" dirty="0">
                <a:solidFill>
                  <a:schemeClr val="tx1"/>
                </a:solidFill>
              </a:rPr>
              <a:t>odczytane przez dziecko jako brak zainteresowania </a:t>
            </a:r>
            <a:r>
              <a:rPr lang="pl-PL" dirty="0" smtClean="0">
                <a:solidFill>
                  <a:schemeClr val="tx1"/>
                </a:solidFill>
              </a:rPr>
              <a:t>dla niego </a:t>
            </a:r>
            <a:r>
              <a:rPr lang="pl-PL" dirty="0">
                <a:solidFill>
                  <a:schemeClr val="tx1"/>
                </a:solidFill>
              </a:rPr>
              <a:t>i umniejszanie wagi problemu. </a:t>
            </a:r>
            <a:endParaRPr lang="pl-PL" dirty="0" smtClean="0">
              <a:solidFill>
                <a:schemeClr val="tx1"/>
              </a:solidFill>
            </a:endParaRPr>
          </a:p>
          <a:p>
            <a:pPr marL="0" indent="0">
              <a:buNone/>
            </a:pPr>
            <a:r>
              <a:rPr lang="pl-PL" b="1" dirty="0" smtClean="0">
                <a:solidFill>
                  <a:schemeClr val="tx1"/>
                </a:solidFill>
              </a:rPr>
              <a:t>„</a:t>
            </a:r>
            <a:r>
              <a:rPr lang="pl-PL" b="1" dirty="0">
                <a:solidFill>
                  <a:schemeClr val="tx1"/>
                </a:solidFill>
              </a:rPr>
              <a:t>Prawienie kazań”, moralizowanie, „zrzędzenie i gderanie” </a:t>
            </a:r>
            <a:endParaRPr lang="pl-PL" b="1" dirty="0" smtClean="0">
              <a:solidFill>
                <a:schemeClr val="tx1"/>
              </a:solidFill>
            </a:endParaRPr>
          </a:p>
          <a:p>
            <a:pPr marL="0" indent="0">
              <a:buNone/>
            </a:pPr>
            <a:r>
              <a:rPr lang="pl-PL" dirty="0" smtClean="0">
                <a:solidFill>
                  <a:schemeClr val="tx1"/>
                </a:solidFill>
              </a:rPr>
              <a:t>To </a:t>
            </a:r>
            <a:r>
              <a:rPr lang="pl-PL" dirty="0">
                <a:solidFill>
                  <a:schemeClr val="tx1"/>
                </a:solidFill>
              </a:rPr>
              <a:t>zwykle „grzechy główne” rodziców. Staraj się je przezwyciężać, bo to mało skuteczne sposoby, a dzieci szybko zaczynają przez to ignorować rodziców. Jeżeli przyłapiesz się </a:t>
            </a:r>
            <a:r>
              <a:rPr lang="pl-PL" dirty="0" smtClean="0">
                <a:solidFill>
                  <a:schemeClr val="tx1"/>
                </a:solidFill>
              </a:rPr>
              <a:t>na tym </a:t>
            </a:r>
            <a:r>
              <a:rPr lang="pl-PL" dirty="0">
                <a:solidFill>
                  <a:schemeClr val="tx1"/>
                </a:solidFill>
              </a:rPr>
              <a:t>– zmień taktykę. </a:t>
            </a:r>
            <a:endParaRPr lang="pl-PL" dirty="0" smtClean="0">
              <a:solidFill>
                <a:schemeClr val="tx1"/>
              </a:solidFill>
            </a:endParaRPr>
          </a:p>
          <a:p>
            <a:pPr marL="0" indent="0">
              <a:buNone/>
            </a:pPr>
            <a:r>
              <a:rPr lang="pl-PL" b="1" dirty="0" smtClean="0">
                <a:solidFill>
                  <a:schemeClr val="tx1"/>
                </a:solidFill>
              </a:rPr>
              <a:t>Krytykowanie</a:t>
            </a:r>
            <a:r>
              <a:rPr lang="pl-PL" dirty="0" smtClean="0">
                <a:solidFill>
                  <a:schemeClr val="tx1"/>
                </a:solidFill>
              </a:rPr>
              <a:t> </a:t>
            </a:r>
          </a:p>
          <a:p>
            <a:pPr marL="0" indent="0">
              <a:buNone/>
            </a:pPr>
            <a:r>
              <a:rPr lang="pl-PL" dirty="0" smtClean="0">
                <a:solidFill>
                  <a:schemeClr val="tx1"/>
                </a:solidFill>
              </a:rPr>
              <a:t>Staraj </a:t>
            </a:r>
            <a:r>
              <a:rPr lang="pl-PL" dirty="0">
                <a:solidFill>
                  <a:schemeClr val="tx1"/>
                </a:solidFill>
              </a:rPr>
              <a:t>się nie krytykować nadmiernie, a jeżeli to konieczne, krytykuj konkretne zachowanie, a nie dziecko. Nie porównuj go też z innymi podając ich </a:t>
            </a:r>
            <a:r>
              <a:rPr lang="pl-PL" dirty="0" smtClean="0">
                <a:solidFill>
                  <a:schemeClr val="tx1"/>
                </a:solidFill>
              </a:rPr>
              <a:t>za dobry </a:t>
            </a:r>
            <a:r>
              <a:rPr lang="pl-PL" dirty="0">
                <a:solidFill>
                  <a:schemeClr val="tx1"/>
                </a:solidFill>
              </a:rPr>
              <a:t>przykład. Staraj się zachować obiektywizm w wydawaniu ocen. </a:t>
            </a:r>
            <a:endParaRPr lang="pl-PL" dirty="0" smtClean="0">
              <a:solidFill>
                <a:schemeClr val="tx1"/>
              </a:solidFill>
            </a:endParaRPr>
          </a:p>
        </p:txBody>
      </p:sp>
      <p:sp>
        <p:nvSpPr>
          <p:cNvPr id="5" name="Prostokąt 4"/>
          <p:cNvSpPr/>
          <p:nvPr/>
        </p:nvSpPr>
        <p:spPr>
          <a:xfrm>
            <a:off x="1281435" y="1017502"/>
            <a:ext cx="8293039" cy="584775"/>
          </a:xfrm>
          <a:prstGeom prst="rect">
            <a:avLst/>
          </a:prstGeom>
        </p:spPr>
        <p:txBody>
          <a:bodyPr wrap="none">
            <a:spAutoFit/>
          </a:bodyPr>
          <a:lstStyle/>
          <a:p>
            <a:r>
              <a:rPr lang="pl-PL" sz="3200" b="1" dirty="0">
                <a:latin typeface="+mj-lt"/>
              </a:rPr>
              <a:t>Bariery porozumienia z dzieckiem – jak ich unikać</a:t>
            </a:r>
          </a:p>
        </p:txBody>
      </p:sp>
    </p:spTree>
    <p:extLst>
      <p:ext uri="{BB962C8B-B14F-4D97-AF65-F5344CB8AC3E}">
        <p14:creationId xmlns:p14="http://schemas.microsoft.com/office/powerpoint/2010/main" val="181688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147812" y="2132299"/>
            <a:ext cx="10058400" cy="4023360"/>
          </a:xfrm>
        </p:spPr>
        <p:txBody>
          <a:bodyPr>
            <a:normAutofit/>
          </a:bodyPr>
          <a:lstStyle/>
          <a:p>
            <a:pPr marL="0" indent="0">
              <a:buNone/>
            </a:pPr>
            <a:r>
              <a:rPr lang="pl-PL" b="1" dirty="0" smtClean="0">
                <a:solidFill>
                  <a:schemeClr val="tx1"/>
                </a:solidFill>
              </a:rPr>
              <a:t>Podnoszenie </a:t>
            </a:r>
            <a:r>
              <a:rPr lang="pl-PL" b="1" dirty="0">
                <a:solidFill>
                  <a:schemeClr val="tx1"/>
                </a:solidFill>
              </a:rPr>
              <a:t>głosu </a:t>
            </a:r>
            <a:endParaRPr lang="pl-PL" b="1" dirty="0" smtClean="0">
              <a:solidFill>
                <a:schemeClr val="tx1"/>
              </a:solidFill>
            </a:endParaRPr>
          </a:p>
          <a:p>
            <a:pPr marL="0" indent="0">
              <a:buNone/>
            </a:pPr>
            <a:r>
              <a:rPr lang="pl-PL" dirty="0" smtClean="0">
                <a:solidFill>
                  <a:schemeClr val="tx1"/>
                </a:solidFill>
              </a:rPr>
              <a:t>Chociaż </a:t>
            </a:r>
            <a:r>
              <a:rPr lang="pl-PL" dirty="0">
                <a:solidFill>
                  <a:schemeClr val="tx1"/>
                </a:solidFill>
              </a:rPr>
              <a:t>dzieci maja dużą zdolność wyprowadzania rodziców z równowagi, pamiętaj, że krzykiem niewiele można osiągnąć, a do tego często wykrzykujemy słowa, których potem żałujemy. </a:t>
            </a:r>
            <a:endParaRPr lang="pl-PL" dirty="0" smtClean="0">
              <a:solidFill>
                <a:schemeClr val="tx1"/>
              </a:solidFill>
            </a:endParaRPr>
          </a:p>
          <a:p>
            <a:pPr marL="0" indent="0">
              <a:buNone/>
            </a:pPr>
            <a:r>
              <a:rPr lang="pl-PL" b="1" dirty="0" smtClean="0">
                <a:solidFill>
                  <a:schemeClr val="tx1"/>
                </a:solidFill>
              </a:rPr>
              <a:t>Rodzic </a:t>
            </a:r>
            <a:r>
              <a:rPr lang="pl-PL" b="1" dirty="0">
                <a:solidFill>
                  <a:schemeClr val="tx1"/>
                </a:solidFill>
              </a:rPr>
              <a:t>ma zawsze rację </a:t>
            </a:r>
            <a:endParaRPr lang="pl-PL" b="1" dirty="0" smtClean="0">
              <a:solidFill>
                <a:schemeClr val="tx1"/>
              </a:solidFill>
            </a:endParaRPr>
          </a:p>
          <a:p>
            <a:pPr marL="0" indent="0">
              <a:buNone/>
            </a:pPr>
            <a:r>
              <a:rPr lang="pl-PL" dirty="0" smtClean="0">
                <a:solidFill>
                  <a:schemeClr val="tx1"/>
                </a:solidFill>
              </a:rPr>
              <a:t>Nie </a:t>
            </a:r>
            <a:r>
              <a:rPr lang="pl-PL" dirty="0">
                <a:solidFill>
                  <a:schemeClr val="tx1"/>
                </a:solidFill>
              </a:rPr>
              <a:t>wykorzystuj przewagi, że jesteś rodzicem i nie używaj argumentu, </a:t>
            </a:r>
            <a:r>
              <a:rPr lang="pl-PL" dirty="0" smtClean="0">
                <a:solidFill>
                  <a:schemeClr val="tx1"/>
                </a:solidFill>
              </a:rPr>
              <a:t>że posłuszeństwo </a:t>
            </a:r>
            <a:r>
              <a:rPr lang="pl-PL" dirty="0">
                <a:solidFill>
                  <a:schemeClr val="tx1"/>
                </a:solidFill>
              </a:rPr>
              <a:t>dziecka należy się rodzicom „z urzędu”. </a:t>
            </a:r>
            <a:endParaRPr lang="pl-PL" dirty="0" smtClean="0">
              <a:solidFill>
                <a:schemeClr val="tx1"/>
              </a:solidFill>
            </a:endParaRPr>
          </a:p>
          <a:p>
            <a:pPr marL="0" indent="0">
              <a:buNone/>
            </a:pPr>
            <a:r>
              <a:rPr lang="pl-PL" b="1" dirty="0" smtClean="0">
                <a:solidFill>
                  <a:schemeClr val="tx1"/>
                </a:solidFill>
              </a:rPr>
              <a:t>Bagatelizowanie </a:t>
            </a:r>
          </a:p>
          <a:p>
            <a:pPr marL="0" indent="0">
              <a:buNone/>
            </a:pPr>
            <a:r>
              <a:rPr lang="pl-PL" dirty="0" smtClean="0">
                <a:solidFill>
                  <a:schemeClr val="tx1"/>
                </a:solidFill>
              </a:rPr>
              <a:t>Chociaż </a:t>
            </a:r>
            <a:r>
              <a:rPr lang="pl-PL" dirty="0">
                <a:solidFill>
                  <a:schemeClr val="tx1"/>
                </a:solidFill>
              </a:rPr>
              <a:t>niektóre problemy twojego dziecka mogą ci się wydać błahe lub wyolbrzymione, staraj się przywiązywać wagę do wszystkiego, co go martwi. Brak warunków sprzyjających rozmowie Trudno zachować intymność rozmowy, jeżeli coś rozprasza uwagę. </a:t>
            </a:r>
            <a:r>
              <a:rPr lang="pl-PL" dirty="0" smtClean="0">
                <a:solidFill>
                  <a:schemeClr val="tx1"/>
                </a:solidFill>
              </a:rPr>
              <a:t> </a:t>
            </a:r>
            <a:endParaRPr lang="pl-PL" dirty="0">
              <a:solidFill>
                <a:schemeClr val="tx1"/>
              </a:solidFill>
            </a:endParaRPr>
          </a:p>
        </p:txBody>
      </p:sp>
      <p:sp>
        <p:nvSpPr>
          <p:cNvPr id="5" name="Prostokąt 4"/>
          <p:cNvSpPr/>
          <p:nvPr/>
        </p:nvSpPr>
        <p:spPr>
          <a:xfrm>
            <a:off x="1281435" y="1017502"/>
            <a:ext cx="8293039" cy="584775"/>
          </a:xfrm>
          <a:prstGeom prst="rect">
            <a:avLst/>
          </a:prstGeom>
        </p:spPr>
        <p:txBody>
          <a:bodyPr wrap="none">
            <a:spAutoFit/>
          </a:bodyPr>
          <a:lstStyle/>
          <a:p>
            <a:r>
              <a:rPr lang="pl-PL" sz="3200" b="1" dirty="0">
                <a:latin typeface="+mj-lt"/>
              </a:rPr>
              <a:t>Bariery porozumienia z dzieckiem – jak ich unikać</a:t>
            </a:r>
          </a:p>
        </p:txBody>
      </p:sp>
    </p:spTree>
    <p:extLst>
      <p:ext uri="{BB962C8B-B14F-4D97-AF65-F5344CB8AC3E}">
        <p14:creationId xmlns:p14="http://schemas.microsoft.com/office/powerpoint/2010/main" val="2655186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61751" y="2006046"/>
            <a:ext cx="10058400" cy="4023360"/>
          </a:xfrm>
        </p:spPr>
        <p:txBody>
          <a:bodyPr>
            <a:normAutofit/>
          </a:bodyPr>
          <a:lstStyle/>
          <a:p>
            <a:r>
              <a:rPr lang="pl-PL" sz="2800" b="1" dirty="0">
                <a:solidFill>
                  <a:schemeClr val="tx1"/>
                </a:solidFill>
              </a:rPr>
              <a:t>Jeśli chcesz przeprowadzić z dzieckiem poważną </a:t>
            </a:r>
            <a:r>
              <a:rPr lang="pl-PL" sz="2800" b="1" dirty="0" smtClean="0">
                <a:solidFill>
                  <a:schemeClr val="tx1"/>
                </a:solidFill>
              </a:rPr>
              <a:t>rozmowę:</a:t>
            </a:r>
          </a:p>
          <a:p>
            <a:pPr marL="0" indent="0">
              <a:buNone/>
            </a:pPr>
            <a:r>
              <a:rPr lang="pl-PL" dirty="0" smtClean="0">
                <a:solidFill>
                  <a:schemeClr val="tx1"/>
                </a:solidFill>
              </a:rPr>
              <a:t>Wybierz jakiś </a:t>
            </a:r>
            <a:r>
              <a:rPr lang="pl-PL" dirty="0">
                <a:solidFill>
                  <a:schemeClr val="tx1"/>
                </a:solidFill>
              </a:rPr>
              <a:t>spokojny moment</a:t>
            </a:r>
          </a:p>
          <a:p>
            <a:pPr marL="0" indent="0">
              <a:buNone/>
            </a:pPr>
            <a:r>
              <a:rPr lang="pl-PL" dirty="0" smtClean="0">
                <a:solidFill>
                  <a:schemeClr val="tx1"/>
                </a:solidFill>
              </a:rPr>
              <a:t>Zajmuj </a:t>
            </a:r>
            <a:r>
              <a:rPr lang="pl-PL" dirty="0">
                <a:solidFill>
                  <a:schemeClr val="tx1"/>
                </a:solidFill>
              </a:rPr>
              <a:t>się tylko tą konkretną </a:t>
            </a:r>
            <a:r>
              <a:rPr lang="pl-PL" dirty="0" smtClean="0">
                <a:solidFill>
                  <a:schemeClr val="tx1"/>
                </a:solidFill>
              </a:rPr>
              <a:t>sprawą – nie używaj ogólników </a:t>
            </a:r>
            <a:r>
              <a:rPr lang="pl-PL" i="1" dirty="0" smtClean="0">
                <a:solidFill>
                  <a:schemeClr val="tx1"/>
                </a:solidFill>
              </a:rPr>
              <a:t>(„Ty zawsze…”, „Nigdy…”, itp.)</a:t>
            </a:r>
            <a:endParaRPr lang="pl-PL" i="1" dirty="0">
              <a:solidFill>
                <a:schemeClr val="tx1"/>
              </a:solidFill>
            </a:endParaRPr>
          </a:p>
          <a:p>
            <a:pPr marL="0" indent="0">
              <a:buNone/>
            </a:pPr>
            <a:r>
              <a:rPr lang="pl-PL" dirty="0" smtClean="0">
                <a:solidFill>
                  <a:schemeClr val="tx1"/>
                </a:solidFill>
              </a:rPr>
              <a:t>Mów </a:t>
            </a:r>
            <a:r>
              <a:rPr lang="pl-PL" dirty="0">
                <a:solidFill>
                  <a:schemeClr val="tx1"/>
                </a:solidFill>
              </a:rPr>
              <a:t>o tym, co w związku z konkretnym zdarzeniem czujesz</a:t>
            </a:r>
          </a:p>
          <a:p>
            <a:pPr marL="0" indent="0">
              <a:buNone/>
            </a:pPr>
            <a:r>
              <a:rPr lang="pl-PL" dirty="0" smtClean="0">
                <a:solidFill>
                  <a:schemeClr val="tx1"/>
                </a:solidFill>
              </a:rPr>
              <a:t>Pozwól dziecku mówić</a:t>
            </a:r>
          </a:p>
          <a:p>
            <a:pPr marL="0" indent="0">
              <a:buNone/>
            </a:pPr>
            <a:r>
              <a:rPr lang="pl-PL" dirty="0">
                <a:solidFill>
                  <a:schemeClr val="tx1"/>
                </a:solidFill>
              </a:rPr>
              <a:t>S</a:t>
            </a:r>
            <a:r>
              <a:rPr lang="pl-PL" dirty="0" smtClean="0">
                <a:solidFill>
                  <a:schemeClr val="tx1"/>
                </a:solidFill>
              </a:rPr>
              <a:t>łuchaj </a:t>
            </a:r>
            <a:r>
              <a:rPr lang="pl-PL" dirty="0">
                <a:solidFill>
                  <a:schemeClr val="tx1"/>
                </a:solidFill>
              </a:rPr>
              <a:t>uważnie, co dziecko ma ci dopowiedzenia</a:t>
            </a:r>
          </a:p>
          <a:p>
            <a:pPr marL="0" indent="0">
              <a:buNone/>
            </a:pPr>
            <a:r>
              <a:rPr lang="pl-PL" dirty="0" smtClean="0">
                <a:solidFill>
                  <a:schemeClr val="tx1"/>
                </a:solidFill>
              </a:rPr>
              <a:t>Zadbaj </a:t>
            </a:r>
            <a:r>
              <a:rPr lang="pl-PL" dirty="0">
                <a:solidFill>
                  <a:schemeClr val="tx1"/>
                </a:solidFill>
              </a:rPr>
              <a:t>oto, by każdy mógł przedstawić swój punkt widzenia i wyrazić własną opinię</a:t>
            </a:r>
          </a:p>
          <a:p>
            <a:pPr marL="0" indent="0">
              <a:buNone/>
            </a:pPr>
            <a:r>
              <a:rPr lang="pl-PL" dirty="0" smtClean="0">
                <a:solidFill>
                  <a:schemeClr val="tx1"/>
                </a:solidFill>
              </a:rPr>
              <a:t>Skoncentruj </a:t>
            </a:r>
            <a:r>
              <a:rPr lang="pl-PL" dirty="0">
                <a:solidFill>
                  <a:schemeClr val="tx1"/>
                </a:solidFill>
              </a:rPr>
              <a:t>się na rozwiązaniu problemu, a nie na tym, kto </a:t>
            </a:r>
            <a:r>
              <a:rPr lang="pl-PL" dirty="0" smtClean="0">
                <a:solidFill>
                  <a:schemeClr val="tx1"/>
                </a:solidFill>
              </a:rPr>
              <a:t>wygra </a:t>
            </a:r>
            <a:endParaRPr lang="pl-PL" dirty="0">
              <a:solidFill>
                <a:schemeClr val="tx1"/>
              </a:solidFill>
            </a:endParaRPr>
          </a:p>
        </p:txBody>
      </p:sp>
    </p:spTree>
    <p:extLst>
      <p:ext uri="{BB962C8B-B14F-4D97-AF65-F5344CB8AC3E}">
        <p14:creationId xmlns:p14="http://schemas.microsoft.com/office/powerpoint/2010/main" val="3035443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12551" y="2285446"/>
            <a:ext cx="10058400" cy="2400854"/>
          </a:xfrm>
        </p:spPr>
        <p:txBody>
          <a:bodyPr>
            <a:normAutofit/>
          </a:bodyPr>
          <a:lstStyle/>
          <a:p>
            <a:pPr algn="ctr"/>
            <a:r>
              <a:rPr lang="pl-PL" sz="4000" b="1" dirty="0" smtClean="0"/>
              <a:t>Jeżeli boisz się o zdrowie i życie swojego dziecka, nie czekaj. Skontaktuj się z najbliższym ośrodkiem świadczącym usługi w zakresie leczenia uzależnień.</a:t>
            </a:r>
          </a:p>
        </p:txBody>
      </p:sp>
    </p:spTree>
    <p:extLst>
      <p:ext uri="{BB962C8B-B14F-4D97-AF65-F5344CB8AC3E}">
        <p14:creationId xmlns:p14="http://schemas.microsoft.com/office/powerpoint/2010/main" val="500166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r>
              <a:rPr lang="pl-PL" altLang="pl-PL" sz="3600" i="1" dirty="0">
                <a:solidFill>
                  <a:srgbClr val="000000"/>
                </a:solidFill>
              </a:rPr>
              <a:t>Wychowywanie dziecka spoczywa przede wszystkim na rodzicach, jednakże szkoła powinna modelować, pokazywać wzorce, wzmacniać normy kulturowe.  </a:t>
            </a:r>
          </a:p>
          <a:p>
            <a:endParaRPr lang="pl-PL" dirty="0"/>
          </a:p>
        </p:txBody>
      </p:sp>
    </p:spTree>
    <p:extLst>
      <p:ext uri="{BB962C8B-B14F-4D97-AF65-F5344CB8AC3E}">
        <p14:creationId xmlns:p14="http://schemas.microsoft.com/office/powerpoint/2010/main" val="24222520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chemeClr val="tx1"/>
                </a:solidFill>
              </a:rPr>
              <a:t>Szkoła, rodzice, opiekunowie</a:t>
            </a:r>
            <a:endParaRPr lang="pl-PL" b="1" dirty="0">
              <a:solidFill>
                <a:schemeClr val="tx1"/>
              </a:solidFill>
            </a:endParaRPr>
          </a:p>
        </p:txBody>
      </p:sp>
      <p:sp>
        <p:nvSpPr>
          <p:cNvPr id="3" name="Symbol zastępczy zawartości 2"/>
          <p:cNvSpPr>
            <a:spLocks noGrp="1"/>
          </p:cNvSpPr>
          <p:nvPr>
            <p:ph idx="1"/>
          </p:nvPr>
        </p:nvSpPr>
        <p:spPr/>
        <p:txBody>
          <a:bodyPr>
            <a:normAutofit lnSpcReduction="10000"/>
          </a:bodyPr>
          <a:lstStyle/>
          <a:p>
            <a:pPr algn="ctr">
              <a:defRPr/>
            </a:pPr>
            <a:r>
              <a:rPr lang="pl-PL" sz="2600" dirty="0" smtClean="0">
                <a:solidFill>
                  <a:schemeClr val="tx1"/>
                </a:solidFill>
              </a:rPr>
              <a:t>Należy stworzyć </a:t>
            </a:r>
            <a:r>
              <a:rPr lang="pl-PL" sz="2600" dirty="0">
                <a:solidFill>
                  <a:schemeClr val="tx1"/>
                </a:solidFill>
              </a:rPr>
              <a:t>dzieciom i </a:t>
            </a:r>
            <a:r>
              <a:rPr lang="pl-PL" sz="2600" dirty="0" smtClean="0">
                <a:solidFill>
                  <a:schemeClr val="tx1"/>
                </a:solidFill>
              </a:rPr>
              <a:t>młodzieży </a:t>
            </a:r>
            <a:r>
              <a:rPr lang="pl-PL" sz="2600" dirty="0">
                <a:solidFill>
                  <a:schemeClr val="tx1"/>
                </a:solidFill>
              </a:rPr>
              <a:t>możliwość udziału </a:t>
            </a:r>
            <a:r>
              <a:rPr lang="pl-PL" sz="2600" dirty="0" smtClean="0">
                <a:solidFill>
                  <a:schemeClr val="tx1"/>
                </a:solidFill>
              </a:rPr>
              <a:t>w </a:t>
            </a:r>
            <a:r>
              <a:rPr lang="pl-PL" sz="2600" dirty="0">
                <a:solidFill>
                  <a:schemeClr val="tx1"/>
                </a:solidFill>
              </a:rPr>
              <a:t>konstruktywnych i zdrowych formach aktywności,  które sprzyjałyby </a:t>
            </a:r>
            <a:r>
              <a:rPr lang="pl-PL" sz="2600" dirty="0" smtClean="0">
                <a:solidFill>
                  <a:schemeClr val="tx1"/>
                </a:solidFill>
              </a:rPr>
              <a:t>rozwojowi, rozbudzały pasje i zainteresowania a </a:t>
            </a:r>
            <a:r>
              <a:rPr lang="pl-PL" sz="2600" dirty="0">
                <a:solidFill>
                  <a:schemeClr val="tx1"/>
                </a:solidFill>
              </a:rPr>
              <a:t>tym samym </a:t>
            </a:r>
            <a:r>
              <a:rPr lang="pl-PL" sz="2600" dirty="0" smtClean="0">
                <a:solidFill>
                  <a:schemeClr val="tx1"/>
                </a:solidFill>
              </a:rPr>
              <a:t>ograniczały </a:t>
            </a:r>
            <a:r>
              <a:rPr lang="pl-PL" sz="2600" dirty="0">
                <a:solidFill>
                  <a:schemeClr val="tx1"/>
                </a:solidFill>
              </a:rPr>
              <a:t>sięganie po środki psychoaktywne:</a:t>
            </a:r>
          </a:p>
          <a:p>
            <a:pPr algn="ctr">
              <a:defRPr/>
            </a:pPr>
            <a:endParaRPr lang="pl-PL" sz="1800" dirty="0">
              <a:solidFill>
                <a:schemeClr val="tx1"/>
              </a:solidFill>
            </a:endParaRPr>
          </a:p>
          <a:p>
            <a:pPr>
              <a:defRPr/>
            </a:pPr>
            <a:r>
              <a:rPr lang="pl-PL" b="1" i="1" u="sng" dirty="0">
                <a:solidFill>
                  <a:schemeClr val="tx1"/>
                </a:solidFill>
              </a:rPr>
              <a:t>Oferta może dotyczyć:</a:t>
            </a:r>
          </a:p>
          <a:p>
            <a:pPr>
              <a:defRPr/>
            </a:pPr>
            <a:endParaRPr lang="pl-PL" b="1" i="1" u="sng" dirty="0">
              <a:solidFill>
                <a:schemeClr val="tx1"/>
              </a:solidFill>
            </a:endParaRPr>
          </a:p>
          <a:p>
            <a:pPr>
              <a:buClr>
                <a:schemeClr val="accent2"/>
              </a:buClr>
              <a:buFont typeface="Wingdings" panose="05000000000000000000" pitchFamily="2" charset="2"/>
              <a:buChar char="§"/>
              <a:defRPr/>
            </a:pPr>
            <a:r>
              <a:rPr lang="pl-PL" b="1" dirty="0" smtClean="0">
                <a:solidFill>
                  <a:schemeClr val="tx1"/>
                </a:solidFill>
              </a:rPr>
              <a:t> zajęć sportowych</a:t>
            </a:r>
            <a:endParaRPr lang="pl-PL" b="1" dirty="0">
              <a:solidFill>
                <a:schemeClr val="tx1"/>
              </a:solidFill>
            </a:endParaRPr>
          </a:p>
          <a:p>
            <a:pPr>
              <a:buClr>
                <a:schemeClr val="accent2"/>
              </a:buClr>
              <a:buFont typeface="Wingdings" panose="05000000000000000000" pitchFamily="2" charset="2"/>
              <a:buChar char="§"/>
              <a:defRPr/>
            </a:pPr>
            <a:r>
              <a:rPr lang="pl-PL" b="1" dirty="0" smtClean="0">
                <a:solidFill>
                  <a:schemeClr val="tx1"/>
                </a:solidFill>
              </a:rPr>
              <a:t> zajęć artystycznych</a:t>
            </a:r>
            <a:endParaRPr lang="pl-PL" b="1" dirty="0">
              <a:solidFill>
                <a:schemeClr val="tx1"/>
              </a:solidFill>
            </a:endParaRPr>
          </a:p>
          <a:p>
            <a:pPr>
              <a:buClr>
                <a:schemeClr val="accent2"/>
              </a:buClr>
              <a:buFont typeface="Wingdings" panose="05000000000000000000" pitchFamily="2" charset="2"/>
              <a:buChar char="§"/>
              <a:defRPr/>
            </a:pPr>
            <a:r>
              <a:rPr lang="pl-PL" b="1" dirty="0" smtClean="0">
                <a:solidFill>
                  <a:schemeClr val="tx1"/>
                </a:solidFill>
              </a:rPr>
              <a:t> wolontariatu</a:t>
            </a:r>
            <a:endParaRPr lang="pl-PL" b="1" dirty="0">
              <a:solidFill>
                <a:schemeClr val="tx1"/>
              </a:solidFill>
            </a:endParaRPr>
          </a:p>
          <a:p>
            <a:endParaRPr lang="pl-PL" dirty="0">
              <a:solidFill>
                <a:schemeClr val="tx1"/>
              </a:solidFill>
            </a:endParaRPr>
          </a:p>
        </p:txBody>
      </p:sp>
    </p:spTree>
    <p:extLst>
      <p:ext uri="{BB962C8B-B14F-4D97-AF65-F5344CB8AC3E}">
        <p14:creationId xmlns:p14="http://schemas.microsoft.com/office/powerpoint/2010/main" val="4015544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solidFill>
                  <a:schemeClr val="tx1"/>
                </a:solidFill>
              </a:rPr>
              <a:t>Mały </a:t>
            </a:r>
            <a:r>
              <a:rPr lang="pl-PL" altLang="pl-PL" b="1" dirty="0" smtClean="0">
                <a:solidFill>
                  <a:schemeClr val="tx1"/>
                </a:solidFill>
              </a:rPr>
              <a:t>słowniczek </a:t>
            </a:r>
            <a:r>
              <a:rPr lang="pl-PL" altLang="pl-PL" b="1" dirty="0">
                <a:solidFill>
                  <a:schemeClr val="tx1"/>
                </a:solidFill>
              </a:rPr>
              <a:t>slangu</a:t>
            </a:r>
            <a:endParaRPr lang="pl-PL" b="1" dirty="0">
              <a:solidFill>
                <a:schemeClr val="tx1"/>
              </a:solidFill>
            </a:endParaRPr>
          </a:p>
        </p:txBody>
      </p:sp>
      <p:sp>
        <p:nvSpPr>
          <p:cNvPr id="3" name="Symbol zastępczy zawartości 2"/>
          <p:cNvSpPr>
            <a:spLocks noGrp="1"/>
          </p:cNvSpPr>
          <p:nvPr>
            <p:ph idx="1"/>
          </p:nvPr>
        </p:nvSpPr>
        <p:spPr>
          <a:xfrm>
            <a:off x="1030310" y="1893194"/>
            <a:ext cx="10175902" cy="4404575"/>
          </a:xfrm>
        </p:spPr>
        <p:txBody>
          <a:bodyPr>
            <a:normAutofit/>
          </a:bodyPr>
          <a:lstStyle/>
          <a:p>
            <a:pPr algn="just">
              <a:spcBef>
                <a:spcPts val="250"/>
              </a:spcBef>
              <a:buClrTx/>
              <a:buSzTx/>
              <a:buNone/>
            </a:pPr>
            <a:r>
              <a:rPr lang="pl-PL" altLang="pl-PL" dirty="0">
                <a:solidFill>
                  <a:schemeClr val="tx1"/>
                </a:solidFill>
              </a:rPr>
              <a:t>Jeżeli usłyszysz te nazwy w rozmowach swoich dzieci i ich znajomych, </a:t>
            </a:r>
            <a:r>
              <a:rPr lang="pl-PL" altLang="pl-PL" dirty="0" smtClean="0">
                <a:solidFill>
                  <a:schemeClr val="tx1"/>
                </a:solidFill>
              </a:rPr>
              <a:t>nie wpadaj </a:t>
            </a:r>
            <a:r>
              <a:rPr lang="pl-PL" altLang="pl-PL" dirty="0">
                <a:solidFill>
                  <a:schemeClr val="tx1"/>
                </a:solidFill>
              </a:rPr>
              <a:t>w panikę, być może dopalacze (narkotyki) pojawiły się w otoczeniu dziecka i warto na ten temat porozmawiać.</a:t>
            </a:r>
          </a:p>
          <a:p>
            <a:pPr algn="just">
              <a:spcBef>
                <a:spcPts val="250"/>
              </a:spcBef>
              <a:buClrTx/>
              <a:buSzTx/>
              <a:buNone/>
            </a:pPr>
            <a:endParaRPr lang="pl-PL" altLang="pl-PL" dirty="0">
              <a:solidFill>
                <a:srgbClr val="000000"/>
              </a:solidFill>
            </a:endParaRPr>
          </a:p>
          <a:p>
            <a:pPr algn="just">
              <a:spcBef>
                <a:spcPts val="250"/>
              </a:spcBef>
              <a:buClrTx/>
              <a:buSzTx/>
              <a:buNone/>
            </a:pPr>
            <a:r>
              <a:rPr lang="pl-PL" altLang="pl-PL" dirty="0">
                <a:solidFill>
                  <a:srgbClr val="000000"/>
                </a:solidFill>
              </a:rPr>
              <a:t>Podajemy przykładowe słownictwo, jednak należy pamiętać, że slangowy </a:t>
            </a:r>
            <a:r>
              <a:rPr lang="pl-PL" altLang="pl-PL" dirty="0" smtClean="0">
                <a:solidFill>
                  <a:srgbClr val="000000"/>
                </a:solidFill>
              </a:rPr>
              <a:t>język </a:t>
            </a:r>
            <a:r>
              <a:rPr lang="pl-PL" altLang="pl-PL" dirty="0">
                <a:solidFill>
                  <a:srgbClr val="000000"/>
                </a:solidFill>
              </a:rPr>
              <a:t>młodzieżowy jest niezwykle żywy i ciągle przybywają nowe określenia.</a:t>
            </a:r>
          </a:p>
          <a:p>
            <a:pPr algn="just">
              <a:spcBef>
                <a:spcPts val="250"/>
              </a:spcBef>
              <a:buClrTx/>
              <a:buSzTx/>
              <a:buNone/>
            </a:pPr>
            <a:endParaRPr lang="pl-PL" altLang="pl-PL" sz="1200" dirty="0">
              <a:solidFill>
                <a:srgbClr val="000000"/>
              </a:solidFill>
            </a:endParaRPr>
          </a:p>
          <a:p>
            <a:pPr algn="just">
              <a:spcBef>
                <a:spcPts val="250"/>
              </a:spcBef>
              <a:buClrTx/>
              <a:buSzTx/>
              <a:buNone/>
            </a:pPr>
            <a:r>
              <a:rPr lang="pl-PL" altLang="pl-PL" dirty="0">
                <a:solidFill>
                  <a:srgbClr val="000000"/>
                </a:solidFill>
              </a:rPr>
              <a:t>Akcesoria do używania narkotyków:</a:t>
            </a:r>
          </a:p>
          <a:p>
            <a:pPr algn="just">
              <a:lnSpc>
                <a:spcPct val="150000"/>
              </a:lnSpc>
              <a:spcBef>
                <a:spcPts val="250"/>
              </a:spcBef>
              <a:buClrTx/>
              <a:buSzTx/>
              <a:buNone/>
            </a:pPr>
            <a:r>
              <a:rPr lang="pl-PL" altLang="pl-PL" b="1" dirty="0">
                <a:solidFill>
                  <a:srgbClr val="000000"/>
                </a:solidFill>
              </a:rPr>
              <a:t>do palenia, </a:t>
            </a:r>
            <a:r>
              <a:rPr lang="pl-PL" altLang="pl-PL" b="1" dirty="0" smtClean="0">
                <a:solidFill>
                  <a:srgbClr val="000000"/>
                </a:solidFill>
              </a:rPr>
              <a:t>wdychania: </a:t>
            </a:r>
            <a:r>
              <a:rPr lang="pl-PL" altLang="pl-PL" dirty="0" smtClean="0">
                <a:solidFill>
                  <a:srgbClr val="000000"/>
                </a:solidFill>
              </a:rPr>
              <a:t>lufka</a:t>
            </a:r>
            <a:r>
              <a:rPr lang="pl-PL" altLang="pl-PL" dirty="0">
                <a:solidFill>
                  <a:srgbClr val="000000"/>
                </a:solidFill>
              </a:rPr>
              <a:t>, fifka, </a:t>
            </a:r>
            <a:r>
              <a:rPr lang="pl-PL" altLang="pl-PL" dirty="0" err="1">
                <a:solidFill>
                  <a:srgbClr val="000000"/>
                </a:solidFill>
              </a:rPr>
              <a:t>fifa</a:t>
            </a:r>
            <a:r>
              <a:rPr lang="pl-PL" altLang="pl-PL" dirty="0">
                <a:solidFill>
                  <a:srgbClr val="000000"/>
                </a:solidFill>
              </a:rPr>
              <a:t>, bongo (fajka wodna</a:t>
            </a:r>
            <a:r>
              <a:rPr lang="pl-PL" altLang="pl-PL" dirty="0" smtClean="0">
                <a:solidFill>
                  <a:srgbClr val="000000"/>
                </a:solidFill>
              </a:rPr>
              <a:t>), </a:t>
            </a:r>
            <a:r>
              <a:rPr lang="pl-PL" altLang="pl-PL" dirty="0">
                <a:solidFill>
                  <a:srgbClr val="000000"/>
                </a:solidFill>
              </a:rPr>
              <a:t>srebro, </a:t>
            </a:r>
            <a:r>
              <a:rPr lang="pl-PL" altLang="pl-PL" dirty="0" smtClean="0">
                <a:solidFill>
                  <a:srgbClr val="000000"/>
                </a:solidFill>
              </a:rPr>
              <a:t>folia</a:t>
            </a:r>
            <a:endParaRPr lang="pl-PL" altLang="pl-PL" dirty="0">
              <a:solidFill>
                <a:srgbClr val="000000"/>
              </a:solidFill>
            </a:endParaRPr>
          </a:p>
          <a:p>
            <a:pPr algn="just">
              <a:lnSpc>
                <a:spcPct val="150000"/>
              </a:lnSpc>
              <a:spcBef>
                <a:spcPts val="250"/>
              </a:spcBef>
              <a:buClrTx/>
              <a:buSzTx/>
              <a:buNone/>
            </a:pPr>
            <a:r>
              <a:rPr lang="pl-PL" altLang="pl-PL" b="1" dirty="0" smtClean="0">
                <a:solidFill>
                  <a:srgbClr val="000000"/>
                </a:solidFill>
              </a:rPr>
              <a:t>Podawane dożylnie: </a:t>
            </a:r>
            <a:r>
              <a:rPr lang="pl-PL" altLang="pl-PL" dirty="0" smtClean="0">
                <a:solidFill>
                  <a:srgbClr val="000000"/>
                </a:solidFill>
              </a:rPr>
              <a:t>sprzęt</a:t>
            </a:r>
            <a:r>
              <a:rPr lang="pl-PL" altLang="pl-PL" dirty="0">
                <a:solidFill>
                  <a:srgbClr val="000000"/>
                </a:solidFill>
              </a:rPr>
              <a:t>, strzykawka, igła, pompka, gary, garnki, </a:t>
            </a:r>
            <a:r>
              <a:rPr lang="pl-PL" altLang="pl-PL" dirty="0" smtClean="0">
                <a:solidFill>
                  <a:srgbClr val="000000"/>
                </a:solidFill>
              </a:rPr>
              <a:t>łyżka</a:t>
            </a:r>
            <a:endParaRPr lang="pl-PL" altLang="pl-PL" dirty="0">
              <a:solidFill>
                <a:srgbClr val="000000"/>
              </a:solidFill>
            </a:endParaRPr>
          </a:p>
          <a:p>
            <a:pPr algn="just">
              <a:lnSpc>
                <a:spcPct val="150000"/>
              </a:lnSpc>
              <a:spcBef>
                <a:spcPts val="250"/>
              </a:spcBef>
              <a:buClrTx/>
              <a:buSzTx/>
              <a:buNone/>
            </a:pPr>
            <a:r>
              <a:rPr lang="pl-PL" altLang="pl-PL" b="1" dirty="0">
                <a:solidFill>
                  <a:srgbClr val="000000"/>
                </a:solidFill>
              </a:rPr>
              <a:t>Handlarz narkotykami: </a:t>
            </a:r>
            <a:r>
              <a:rPr lang="pl-PL" altLang="pl-PL" dirty="0" smtClean="0">
                <a:solidFill>
                  <a:srgbClr val="000000"/>
                </a:solidFill>
              </a:rPr>
              <a:t>diler</a:t>
            </a:r>
          </a:p>
          <a:p>
            <a:pPr algn="just">
              <a:lnSpc>
                <a:spcPct val="150000"/>
              </a:lnSpc>
              <a:spcBef>
                <a:spcPts val="250"/>
              </a:spcBef>
              <a:buClrTx/>
              <a:buSzTx/>
              <a:buNone/>
            </a:pPr>
            <a:r>
              <a:rPr lang="pl-PL" altLang="pl-PL" b="1" dirty="0">
                <a:solidFill>
                  <a:srgbClr val="000000"/>
                </a:solidFill>
              </a:rPr>
              <a:t>Miejsce </a:t>
            </a:r>
            <a:r>
              <a:rPr lang="pl-PL" altLang="pl-PL" b="1" dirty="0" smtClean="0">
                <a:solidFill>
                  <a:srgbClr val="000000"/>
                </a:solidFill>
              </a:rPr>
              <a:t>handlu: </a:t>
            </a:r>
            <a:r>
              <a:rPr lang="pl-PL" altLang="pl-PL" dirty="0">
                <a:solidFill>
                  <a:srgbClr val="000000"/>
                </a:solidFill>
              </a:rPr>
              <a:t>bajzel</a:t>
            </a:r>
          </a:p>
          <a:p>
            <a:pPr algn="just">
              <a:spcBef>
                <a:spcPts val="250"/>
              </a:spcBef>
              <a:buClrTx/>
              <a:buSzTx/>
              <a:buNone/>
            </a:pPr>
            <a:endParaRPr lang="pl-PL" altLang="pl-PL" dirty="0">
              <a:solidFill>
                <a:srgbClr val="000000"/>
              </a:solidFill>
            </a:endParaRPr>
          </a:p>
          <a:p>
            <a:endParaRPr lang="pl-PL" dirty="0"/>
          </a:p>
        </p:txBody>
      </p:sp>
    </p:spTree>
    <p:extLst>
      <p:ext uri="{BB962C8B-B14F-4D97-AF65-F5344CB8AC3E}">
        <p14:creationId xmlns:p14="http://schemas.microsoft.com/office/powerpoint/2010/main" val="7384113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dirty="0">
                <a:solidFill>
                  <a:schemeClr val="tx1"/>
                </a:solidFill>
              </a:rPr>
              <a:t>Mały słowniczek slangu</a:t>
            </a:r>
            <a:endParaRPr lang="pl-PL" dirty="0">
              <a:solidFill>
                <a:schemeClr val="tx1"/>
              </a:solidFill>
            </a:endParaRPr>
          </a:p>
        </p:txBody>
      </p:sp>
      <p:sp>
        <p:nvSpPr>
          <p:cNvPr id="3" name="Symbol zastępczy zawartości 2"/>
          <p:cNvSpPr>
            <a:spLocks noGrp="1"/>
          </p:cNvSpPr>
          <p:nvPr>
            <p:ph idx="1"/>
          </p:nvPr>
        </p:nvSpPr>
        <p:spPr>
          <a:xfrm>
            <a:off x="1147812" y="1906072"/>
            <a:ext cx="10058400" cy="4430333"/>
          </a:xfrm>
        </p:spPr>
        <p:txBody>
          <a:bodyPr>
            <a:normAutofit/>
          </a:bodyPr>
          <a:lstStyle/>
          <a:p>
            <a:pPr>
              <a:spcBef>
                <a:spcPts val="250"/>
              </a:spcBef>
              <a:buClrTx/>
              <a:buSzTx/>
              <a:buNone/>
            </a:pPr>
            <a:r>
              <a:rPr lang="pl-PL" altLang="pl-PL" sz="2100" b="1" dirty="0" smtClean="0">
                <a:solidFill>
                  <a:srgbClr val="000000"/>
                </a:solidFill>
              </a:rPr>
              <a:t>Narkotyki </a:t>
            </a:r>
            <a:r>
              <a:rPr lang="pl-PL" altLang="pl-PL" sz="2100" b="1" dirty="0">
                <a:solidFill>
                  <a:srgbClr val="000000"/>
                </a:solidFill>
              </a:rPr>
              <a:t>ogólnie: </a:t>
            </a:r>
            <a:r>
              <a:rPr lang="pl-PL" altLang="pl-PL" sz="2100" dirty="0">
                <a:solidFill>
                  <a:srgbClr val="000000"/>
                </a:solidFill>
              </a:rPr>
              <a:t>towar, dragi, czady, materiał</a:t>
            </a:r>
          </a:p>
          <a:p>
            <a:pPr>
              <a:spcBef>
                <a:spcPts val="250"/>
              </a:spcBef>
              <a:buClrTx/>
              <a:buSzTx/>
              <a:buNone/>
            </a:pPr>
            <a:endParaRPr lang="pl-PL" altLang="pl-PL" sz="2100" dirty="0">
              <a:solidFill>
                <a:srgbClr val="000000"/>
              </a:solidFill>
            </a:endParaRPr>
          </a:p>
          <a:p>
            <a:pPr>
              <a:spcBef>
                <a:spcPts val="250"/>
              </a:spcBef>
              <a:buClrTx/>
              <a:buSzTx/>
              <a:buNone/>
            </a:pPr>
            <a:r>
              <a:rPr lang="pl-PL" altLang="pl-PL" sz="2100" b="1" dirty="0">
                <a:solidFill>
                  <a:srgbClr val="000000"/>
                </a:solidFill>
              </a:rPr>
              <a:t>Narkoman</a:t>
            </a:r>
            <a:r>
              <a:rPr lang="pl-PL" altLang="pl-PL" sz="2100" dirty="0">
                <a:solidFill>
                  <a:srgbClr val="000000"/>
                </a:solidFill>
              </a:rPr>
              <a:t>: ćpun, grzejnik</a:t>
            </a:r>
          </a:p>
          <a:p>
            <a:pPr>
              <a:spcBef>
                <a:spcPts val="250"/>
              </a:spcBef>
              <a:buClrTx/>
              <a:buSzTx/>
              <a:buNone/>
            </a:pPr>
            <a:endParaRPr lang="pl-PL" altLang="pl-PL" sz="2100" dirty="0">
              <a:solidFill>
                <a:srgbClr val="000000"/>
              </a:solidFill>
            </a:endParaRPr>
          </a:p>
          <a:p>
            <a:pPr>
              <a:spcBef>
                <a:spcPts val="250"/>
              </a:spcBef>
              <a:buClrTx/>
              <a:buSzTx/>
              <a:buNone/>
            </a:pPr>
            <a:r>
              <a:rPr lang="pl-PL" altLang="pl-PL" sz="2100" b="1" dirty="0">
                <a:solidFill>
                  <a:schemeClr val="tx1"/>
                </a:solidFill>
              </a:rPr>
              <a:t>Określenie osoby ze względu na </a:t>
            </a:r>
            <a:r>
              <a:rPr lang="pl-PL" altLang="pl-PL" sz="2100" b="1" dirty="0" smtClean="0">
                <a:solidFill>
                  <a:schemeClr val="tx1"/>
                </a:solidFill>
              </a:rPr>
              <a:t>rodzaj zażywanej </a:t>
            </a:r>
            <a:r>
              <a:rPr lang="pl-PL" altLang="pl-PL" sz="2100" b="1" dirty="0">
                <a:solidFill>
                  <a:schemeClr val="tx1"/>
                </a:solidFill>
              </a:rPr>
              <a:t>substancji</a:t>
            </a:r>
            <a:r>
              <a:rPr lang="pl-PL" altLang="pl-PL" sz="2100" dirty="0">
                <a:solidFill>
                  <a:schemeClr val="tx1"/>
                </a:solidFill>
              </a:rPr>
              <a:t>: </a:t>
            </a:r>
            <a:r>
              <a:rPr lang="pl-PL" altLang="pl-PL" sz="2100" dirty="0" err="1">
                <a:solidFill>
                  <a:schemeClr val="tx1"/>
                </a:solidFill>
              </a:rPr>
              <a:t>trawiarz</a:t>
            </a:r>
            <a:r>
              <a:rPr lang="pl-PL" altLang="pl-PL" sz="2100" dirty="0">
                <a:solidFill>
                  <a:schemeClr val="tx1"/>
                </a:solidFill>
              </a:rPr>
              <a:t>, zielarz, </a:t>
            </a:r>
            <a:r>
              <a:rPr lang="pl-PL" altLang="pl-PL" sz="2100" dirty="0" err="1">
                <a:solidFill>
                  <a:schemeClr val="tx1"/>
                </a:solidFill>
              </a:rPr>
              <a:t>brałniarz</a:t>
            </a:r>
            <a:r>
              <a:rPr lang="pl-PL" altLang="pl-PL" sz="2100" dirty="0">
                <a:solidFill>
                  <a:schemeClr val="tx1"/>
                </a:solidFill>
              </a:rPr>
              <a:t>,</a:t>
            </a:r>
          </a:p>
          <a:p>
            <a:pPr algn="r">
              <a:spcBef>
                <a:spcPts val="250"/>
              </a:spcBef>
              <a:buClrTx/>
              <a:buSzTx/>
              <a:buNone/>
            </a:pPr>
            <a:r>
              <a:rPr lang="pl-PL" altLang="pl-PL" sz="2100" dirty="0">
                <a:solidFill>
                  <a:schemeClr val="tx1"/>
                </a:solidFill>
              </a:rPr>
              <a:t> </a:t>
            </a:r>
          </a:p>
          <a:p>
            <a:pPr>
              <a:spcBef>
                <a:spcPts val="250"/>
              </a:spcBef>
              <a:buClrTx/>
              <a:buSzTx/>
              <a:buNone/>
            </a:pPr>
            <a:r>
              <a:rPr lang="pl-PL" altLang="pl-PL" sz="2100" b="1" dirty="0">
                <a:solidFill>
                  <a:schemeClr val="tx1"/>
                </a:solidFill>
              </a:rPr>
              <a:t>Porcja narkotyku: </a:t>
            </a:r>
            <a:r>
              <a:rPr lang="pl-PL" altLang="pl-PL" sz="2100" dirty="0">
                <a:solidFill>
                  <a:schemeClr val="tx1"/>
                </a:solidFill>
              </a:rPr>
              <a:t>działka, gram, </a:t>
            </a:r>
            <a:r>
              <a:rPr lang="pl-PL" altLang="pl-PL" sz="2100" dirty="0" err="1">
                <a:solidFill>
                  <a:schemeClr val="tx1"/>
                </a:solidFill>
              </a:rPr>
              <a:t>giet</a:t>
            </a:r>
            <a:r>
              <a:rPr lang="pl-PL" altLang="pl-PL" sz="2100" dirty="0">
                <a:solidFill>
                  <a:schemeClr val="tx1"/>
                </a:solidFill>
              </a:rPr>
              <a:t>, bit, </a:t>
            </a:r>
            <a:r>
              <a:rPr lang="pl-PL" altLang="pl-PL" sz="2100" dirty="0" smtClean="0">
                <a:solidFill>
                  <a:schemeClr val="tx1"/>
                </a:solidFill>
              </a:rPr>
              <a:t>setka, cent</a:t>
            </a:r>
            <a:r>
              <a:rPr lang="pl-PL" altLang="pl-PL" sz="2100" dirty="0">
                <a:solidFill>
                  <a:schemeClr val="tx1"/>
                </a:solidFill>
              </a:rPr>
              <a:t>, gruda, linia, ścieżka, kreska </a:t>
            </a:r>
          </a:p>
          <a:p>
            <a:pPr>
              <a:spcBef>
                <a:spcPts val="250"/>
              </a:spcBef>
              <a:buClrTx/>
              <a:buSzTx/>
              <a:buNone/>
            </a:pPr>
            <a:endParaRPr lang="pl-PL" altLang="pl-PL" sz="2100" dirty="0">
              <a:solidFill>
                <a:schemeClr val="tx1"/>
              </a:solidFill>
            </a:endParaRPr>
          </a:p>
          <a:p>
            <a:pPr>
              <a:spcBef>
                <a:spcPts val="250"/>
              </a:spcBef>
              <a:buClrTx/>
              <a:buSzTx/>
              <a:buNone/>
            </a:pPr>
            <a:r>
              <a:rPr lang="pl-PL" altLang="pl-PL" sz="2100" b="1" dirty="0">
                <a:solidFill>
                  <a:schemeClr val="tx1"/>
                </a:solidFill>
              </a:rPr>
              <a:t>Stan po zażyciu: </a:t>
            </a:r>
            <a:r>
              <a:rPr lang="pl-PL" altLang="pl-PL" sz="2100" dirty="0">
                <a:solidFill>
                  <a:schemeClr val="tx1"/>
                </a:solidFill>
              </a:rPr>
              <a:t>kop, jazda, trzepanie,</a:t>
            </a:r>
            <a:r>
              <a:rPr lang="pl-PL" altLang="pl-PL" sz="2100" dirty="0">
                <a:solidFill>
                  <a:srgbClr val="000000"/>
                </a:solidFill>
              </a:rPr>
              <a:t> odlot, odjazd, podróż, </a:t>
            </a:r>
            <a:r>
              <a:rPr lang="pl-PL" altLang="pl-PL" sz="2100" dirty="0" smtClean="0">
                <a:solidFill>
                  <a:srgbClr val="000000"/>
                </a:solidFill>
              </a:rPr>
              <a:t>kręcenie, </a:t>
            </a:r>
            <a:r>
              <a:rPr lang="pl-PL" altLang="pl-PL" sz="2100" dirty="0" err="1" smtClean="0">
                <a:solidFill>
                  <a:srgbClr val="000000"/>
                </a:solidFill>
              </a:rPr>
              <a:t>śmiechawa</a:t>
            </a:r>
            <a:r>
              <a:rPr lang="pl-PL" altLang="pl-PL" sz="2100" dirty="0">
                <a:solidFill>
                  <a:srgbClr val="000000"/>
                </a:solidFill>
              </a:rPr>
              <a:t>, </a:t>
            </a:r>
            <a:r>
              <a:rPr lang="pl-PL" altLang="pl-PL" sz="2100" dirty="0" err="1">
                <a:solidFill>
                  <a:srgbClr val="000000"/>
                </a:solidFill>
              </a:rPr>
              <a:t>trip</a:t>
            </a:r>
            <a:endParaRPr lang="pl-PL" altLang="pl-PL" sz="2100" dirty="0">
              <a:solidFill>
                <a:srgbClr val="000000"/>
              </a:solidFill>
            </a:endParaRPr>
          </a:p>
          <a:p>
            <a:pPr>
              <a:spcBef>
                <a:spcPts val="250"/>
              </a:spcBef>
              <a:buClrTx/>
              <a:buSzTx/>
              <a:buNone/>
            </a:pPr>
            <a:endParaRPr lang="pl-PL" altLang="pl-PL" sz="2100" dirty="0">
              <a:solidFill>
                <a:srgbClr val="000000"/>
              </a:solidFill>
            </a:endParaRPr>
          </a:p>
          <a:p>
            <a:pPr>
              <a:spcBef>
                <a:spcPts val="250"/>
              </a:spcBef>
              <a:buClrTx/>
              <a:buSzTx/>
              <a:buNone/>
            </a:pPr>
            <a:r>
              <a:rPr lang="pl-PL" altLang="pl-PL" sz="2100" b="1" dirty="0">
                <a:solidFill>
                  <a:srgbClr val="000000"/>
                </a:solidFill>
              </a:rPr>
              <a:t>Końcowa faza działania : </a:t>
            </a:r>
            <a:r>
              <a:rPr lang="pl-PL" altLang="pl-PL" sz="2100" dirty="0">
                <a:solidFill>
                  <a:srgbClr val="000000"/>
                </a:solidFill>
              </a:rPr>
              <a:t>zejście, zjazd, </a:t>
            </a:r>
            <a:r>
              <a:rPr lang="pl-PL" altLang="pl-PL" sz="2100" dirty="0" smtClean="0">
                <a:solidFill>
                  <a:srgbClr val="000000"/>
                </a:solidFill>
              </a:rPr>
              <a:t>dół</a:t>
            </a:r>
            <a:endParaRPr lang="pl-PL" altLang="pl-PL" sz="2100" dirty="0">
              <a:solidFill>
                <a:srgbClr val="000000"/>
              </a:solidFill>
            </a:endParaRPr>
          </a:p>
        </p:txBody>
      </p:sp>
    </p:spTree>
    <p:extLst>
      <p:ext uri="{BB962C8B-B14F-4D97-AF65-F5344CB8AC3E}">
        <p14:creationId xmlns:p14="http://schemas.microsoft.com/office/powerpoint/2010/main" val="148670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r>
              <a:rPr lang="pl-PL" sz="6000" b="1" dirty="0" smtClean="0">
                <a:solidFill>
                  <a:schemeClr val="tx1"/>
                </a:solidFill>
                <a:ea typeface="Arial Unicode MS" pitchFamily="34" charset="-128"/>
                <a:cs typeface="Arial Unicode MS" pitchFamily="34" charset="-128"/>
              </a:rPr>
              <a:t>CHROŃMY </a:t>
            </a:r>
            <a:r>
              <a:rPr lang="pl-PL" sz="6000" b="1" dirty="0">
                <a:solidFill>
                  <a:schemeClr val="tx1"/>
                </a:solidFill>
                <a:ea typeface="Arial Unicode MS" pitchFamily="34" charset="-128"/>
                <a:cs typeface="Arial Unicode MS" pitchFamily="34" charset="-128"/>
              </a:rPr>
              <a:t>MŁODZIEŻ</a:t>
            </a:r>
            <a:br>
              <a:rPr lang="pl-PL" sz="6000" b="1" dirty="0">
                <a:solidFill>
                  <a:schemeClr val="tx1"/>
                </a:solidFill>
                <a:ea typeface="Arial Unicode MS" pitchFamily="34" charset="-128"/>
                <a:cs typeface="Arial Unicode MS" pitchFamily="34" charset="-128"/>
              </a:rPr>
            </a:br>
            <a:r>
              <a:rPr lang="pl-PL" sz="6000" b="1" dirty="0" smtClean="0">
                <a:solidFill>
                  <a:schemeClr val="tx1"/>
                </a:solidFill>
                <a:ea typeface="Arial Unicode MS" pitchFamily="34" charset="-128"/>
                <a:cs typeface="Arial Unicode MS" pitchFamily="34" charset="-128"/>
              </a:rPr>
              <a:t>PRZED </a:t>
            </a:r>
            <a:r>
              <a:rPr lang="pl-PL" sz="6000" b="1" dirty="0">
                <a:solidFill>
                  <a:schemeClr val="tx1"/>
                </a:solidFill>
                <a:ea typeface="Arial Unicode MS" pitchFamily="34" charset="-128"/>
                <a:cs typeface="Arial Unicode MS" pitchFamily="34" charset="-128"/>
              </a:rPr>
              <a:t/>
            </a:r>
            <a:br>
              <a:rPr lang="pl-PL" sz="6000" b="1" dirty="0">
                <a:solidFill>
                  <a:schemeClr val="tx1"/>
                </a:solidFill>
                <a:ea typeface="Arial Unicode MS" pitchFamily="34" charset="-128"/>
                <a:cs typeface="Arial Unicode MS" pitchFamily="34" charset="-128"/>
              </a:rPr>
            </a:br>
            <a:r>
              <a:rPr lang="pl-PL" sz="6000" b="1" dirty="0">
                <a:solidFill>
                  <a:schemeClr val="tx1"/>
                </a:solidFill>
                <a:ea typeface="Arial Unicode MS" pitchFamily="34" charset="-128"/>
                <a:cs typeface="Arial Unicode MS" pitchFamily="34" charset="-128"/>
              </a:rPr>
              <a:t> </a:t>
            </a:r>
            <a:r>
              <a:rPr lang="pl-PL" sz="6000" b="1" dirty="0" smtClean="0">
                <a:solidFill>
                  <a:schemeClr val="tx1"/>
                </a:solidFill>
                <a:ea typeface="Arial Unicode MS" pitchFamily="34" charset="-128"/>
                <a:cs typeface="Arial Unicode MS" pitchFamily="34" charset="-128"/>
              </a:rPr>
              <a:t>„DOPALACZAMI”</a:t>
            </a:r>
            <a:endParaRPr lang="pl-PL" sz="6000" dirty="0">
              <a:solidFill>
                <a:schemeClr val="tx1"/>
              </a:solidFill>
            </a:endParaRPr>
          </a:p>
          <a:p>
            <a:endParaRPr lang="pl-PL" dirty="0"/>
          </a:p>
        </p:txBody>
      </p:sp>
    </p:spTree>
    <p:extLst>
      <p:ext uri="{BB962C8B-B14F-4D97-AF65-F5344CB8AC3E}">
        <p14:creationId xmlns:p14="http://schemas.microsoft.com/office/powerpoint/2010/main" val="3867951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b="1" i="1" dirty="0">
                <a:solidFill>
                  <a:srgbClr val="000000"/>
                </a:solidFill>
                <a:cs typeface="Arial" charset="0"/>
              </a:rPr>
              <a:t>GDZIE SZUKAĆ POMOCY</a:t>
            </a:r>
            <a:r>
              <a:rPr lang="en-US" b="1" i="1" dirty="0" smtClean="0">
                <a:solidFill>
                  <a:srgbClr val="000000"/>
                </a:solidFill>
                <a:cs typeface="Arial" charset="0"/>
              </a:rPr>
              <a:t>?</a:t>
            </a:r>
            <a:endParaRPr lang="pl-PL" dirty="0"/>
          </a:p>
        </p:txBody>
      </p:sp>
      <p:sp>
        <p:nvSpPr>
          <p:cNvPr id="3" name="Symbol zastępczy zawartości 2"/>
          <p:cNvSpPr>
            <a:spLocks noGrp="1"/>
          </p:cNvSpPr>
          <p:nvPr>
            <p:ph idx="1"/>
          </p:nvPr>
        </p:nvSpPr>
        <p:spPr>
          <a:xfrm>
            <a:off x="1147812" y="1931831"/>
            <a:ext cx="10058400" cy="4312728"/>
          </a:xfrm>
        </p:spPr>
        <p:txBody>
          <a:bodyPr/>
          <a:lstStyle/>
          <a:p>
            <a:pPr algn="just">
              <a:spcBef>
                <a:spcPts val="250"/>
              </a:spcBef>
              <a:defRPr/>
            </a:pPr>
            <a:r>
              <a:rPr lang="pl-PL" b="1" dirty="0" smtClean="0">
                <a:solidFill>
                  <a:srgbClr val="FF0000"/>
                </a:solidFill>
              </a:rPr>
              <a:t>800</a:t>
            </a:r>
            <a:r>
              <a:rPr lang="pl-PL" b="1" dirty="0">
                <a:solidFill>
                  <a:srgbClr val="FF0000"/>
                </a:solidFill>
              </a:rPr>
              <a:t> 060 800 </a:t>
            </a:r>
            <a:r>
              <a:rPr lang="pl-PL" dirty="0"/>
              <a:t>– </a:t>
            </a:r>
            <a:r>
              <a:rPr lang="pl-PL" b="1" dirty="0">
                <a:solidFill>
                  <a:schemeClr val="tx1"/>
                </a:solidFill>
              </a:rPr>
              <a:t>bezpłatna, całodobowa infolinia </a:t>
            </a:r>
            <a:r>
              <a:rPr lang="pl-PL" dirty="0">
                <a:solidFill>
                  <a:schemeClr val="tx1"/>
                </a:solidFill>
              </a:rPr>
              <a:t>Głównego Inspektora Sanitarnego, Pod tym numerem telefonu możemy uzyskać informacje na temat negatywnych skutków zażywania dopalaczy oraz o możliwościach leczenia. Infolinia jest także przeznaczona dla rodziców, którzy mają wątpliwości czy ich dzieci zażywają dopalacze. Na infolinię GIS można przekazywać także informacje, które mogą ułatwić służbom dotarcie do osób handlujących tymi nielegalnymi substancjami</a:t>
            </a:r>
            <a:r>
              <a:rPr lang="pl-PL" dirty="0" smtClean="0">
                <a:solidFill>
                  <a:schemeClr val="tx1"/>
                </a:solidFill>
              </a:rPr>
              <a:t>.</a:t>
            </a:r>
          </a:p>
          <a:p>
            <a:pPr algn="just">
              <a:spcBef>
                <a:spcPts val="250"/>
              </a:spcBef>
              <a:defRPr/>
            </a:pPr>
            <a:endParaRPr lang="pl-PL" dirty="0">
              <a:solidFill>
                <a:schemeClr val="tx1"/>
              </a:solidFill>
            </a:endParaRPr>
          </a:p>
          <a:p>
            <a:pPr algn="just">
              <a:spcBef>
                <a:spcPts val="250"/>
              </a:spcBef>
              <a:defRPr/>
            </a:pPr>
            <a:r>
              <a:rPr lang="pl-PL" b="1" dirty="0">
                <a:solidFill>
                  <a:srgbClr val="FF0000"/>
                </a:solidFill>
              </a:rPr>
              <a:t>116 111 </a:t>
            </a:r>
            <a:r>
              <a:rPr lang="pl-PL" dirty="0"/>
              <a:t>– </a:t>
            </a:r>
            <a:r>
              <a:rPr lang="pl-PL" b="1" dirty="0">
                <a:solidFill>
                  <a:schemeClr val="tx1"/>
                </a:solidFill>
              </a:rPr>
              <a:t>Telefon Zaufania dla Dzieci i Młodzieży</a:t>
            </a:r>
            <a:r>
              <a:rPr lang="pl-PL" dirty="0">
                <a:solidFill>
                  <a:schemeClr val="tx1"/>
                </a:solidFill>
              </a:rPr>
              <a:t>. Służy on młodzieży i dzieciom potrzebującym wsparcia, opieki i ochrony. Zapewnia dzwoniącym możliwość wyrażania trosk, rozmawiania o sprawach dla nich ważnych oraz kontaktu w trudnych sytuacjach. Telefon prowadzi Fundacja Dzieci Niczyje. Linia jest dostępna codziennie w godzinach 12:00 – 22:00, pomoc online dostępna na </a:t>
            </a:r>
            <a:r>
              <a:rPr lang="pl-PL" dirty="0">
                <a:solidFill>
                  <a:schemeClr val="tx1"/>
                </a:solidFill>
                <a:hlinkClick r:id="rId2"/>
              </a:rPr>
              <a:t>www.116111.pl/napisz</a:t>
            </a:r>
            <a:r>
              <a:rPr lang="pl-PL" dirty="0">
                <a:solidFill>
                  <a:schemeClr val="tx1"/>
                </a:solidFill>
              </a:rPr>
              <a:t>. Tylko w 2014 roku specjaliści przeprowadzili 3205 rozmów dotyczących kontaktu dzieci z substancjami psychoaktywnymi.</a:t>
            </a:r>
          </a:p>
          <a:p>
            <a:endParaRPr lang="pl-PL" dirty="0"/>
          </a:p>
        </p:txBody>
      </p:sp>
    </p:spTree>
    <p:extLst>
      <p:ext uri="{BB962C8B-B14F-4D97-AF65-F5344CB8AC3E}">
        <p14:creationId xmlns:p14="http://schemas.microsoft.com/office/powerpoint/2010/main" val="18404385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b="1" i="1" dirty="0">
                <a:solidFill>
                  <a:srgbClr val="000000"/>
                </a:solidFill>
                <a:cs typeface="Arial" charset="0"/>
              </a:rPr>
              <a:t>GDZIE SZUKAĆ POMOCY?</a:t>
            </a:r>
            <a:endParaRPr lang="pl-PL" dirty="0"/>
          </a:p>
        </p:txBody>
      </p:sp>
      <p:sp>
        <p:nvSpPr>
          <p:cNvPr id="3" name="Symbol zastępczy zawartości 2"/>
          <p:cNvSpPr>
            <a:spLocks noGrp="1"/>
          </p:cNvSpPr>
          <p:nvPr>
            <p:ph idx="1"/>
          </p:nvPr>
        </p:nvSpPr>
        <p:spPr>
          <a:xfrm>
            <a:off x="489397" y="1841679"/>
            <a:ext cx="10716815" cy="4507606"/>
          </a:xfrm>
        </p:spPr>
        <p:txBody>
          <a:bodyPr>
            <a:normAutofit lnSpcReduction="10000"/>
          </a:bodyPr>
          <a:lstStyle/>
          <a:p>
            <a:pPr algn="just">
              <a:spcBef>
                <a:spcPct val="0"/>
              </a:spcBef>
              <a:buClrTx/>
              <a:buSzTx/>
              <a:buNone/>
            </a:pPr>
            <a:r>
              <a:rPr lang="pl-PL" altLang="pl-PL" b="1" dirty="0">
                <a:solidFill>
                  <a:srgbClr val="FF0000"/>
                </a:solidFill>
              </a:rPr>
              <a:t>800 100 100 </a:t>
            </a:r>
            <a:r>
              <a:rPr lang="pl-PL" altLang="pl-PL" dirty="0">
                <a:solidFill>
                  <a:schemeClr val="tx1"/>
                </a:solidFill>
              </a:rPr>
              <a:t>– </a:t>
            </a:r>
            <a:r>
              <a:rPr lang="pl-PL" altLang="pl-PL" b="1" dirty="0">
                <a:solidFill>
                  <a:schemeClr val="tx1"/>
                </a:solidFill>
              </a:rPr>
              <a:t>Telefon dla rodziców i nauczycieli </a:t>
            </a:r>
            <a:r>
              <a:rPr lang="pl-PL" altLang="pl-PL" dirty="0">
                <a:solidFill>
                  <a:schemeClr val="tx1"/>
                </a:solidFill>
              </a:rPr>
              <a:t>w sprawach bezpieczeństwa dzieci. To bezpłatna i anonimowa pomoc telefoniczna i online dla rodziców i nauczycieli, którzy potrzebują wsparcia i informacji w zakresie przeciwdziałania i pomocy dzieciom przeżywającym kłopoty i trudności wynikające z problemów i </a:t>
            </a:r>
            <a:r>
              <a:rPr lang="pl-PL" altLang="pl-PL" dirty="0" err="1">
                <a:solidFill>
                  <a:schemeClr val="tx1"/>
                </a:solidFill>
              </a:rPr>
              <a:t>zachowań</a:t>
            </a:r>
            <a:r>
              <a:rPr lang="pl-PL" altLang="pl-PL" dirty="0">
                <a:solidFill>
                  <a:schemeClr val="tx1"/>
                </a:solidFill>
              </a:rPr>
              <a:t> ryzykownych takich jak: agresja i przemoc w szkole, cyberprzemoc i zagrożenia związane z nowymi technologiami, wykorzystywanie seksualne, kontakt z substancjami psychoaktywnymi, uzależnienia, depresja, myśli samobójcze, zaburzenia odżywiania. Telefon prowadzi Fundacja Dzieci Niczyje. Linia dostępna od poniedziałku do piątku w godzinach 12:00 – 18:00, pomoc online dostępna pod adresem </a:t>
            </a:r>
            <a:r>
              <a:rPr lang="pl-PL" altLang="pl-PL" dirty="0">
                <a:solidFill>
                  <a:schemeClr val="tx1"/>
                </a:solidFill>
                <a:hlinkClick r:id="rId2"/>
              </a:rPr>
              <a:t>pomoc@800100100.pl</a:t>
            </a:r>
            <a:r>
              <a:rPr lang="pl-PL" altLang="pl-PL" dirty="0">
                <a:solidFill>
                  <a:schemeClr val="tx1"/>
                </a:solidFill>
              </a:rPr>
              <a:t>. </a:t>
            </a:r>
            <a:endParaRPr lang="pl-PL" altLang="pl-PL" dirty="0" smtClean="0">
              <a:solidFill>
                <a:schemeClr val="tx1"/>
              </a:solidFill>
            </a:endParaRPr>
          </a:p>
          <a:p>
            <a:pPr algn="just">
              <a:spcBef>
                <a:spcPct val="0"/>
              </a:spcBef>
              <a:buClrTx/>
              <a:buSzTx/>
              <a:buNone/>
            </a:pPr>
            <a:endParaRPr lang="pl-PL" altLang="pl-PL" dirty="0">
              <a:solidFill>
                <a:schemeClr val="tx1"/>
              </a:solidFill>
            </a:endParaRPr>
          </a:p>
          <a:p>
            <a:pPr algn="just">
              <a:spcBef>
                <a:spcPct val="0"/>
              </a:spcBef>
              <a:buClrTx/>
              <a:buSzTx/>
              <a:buNone/>
            </a:pPr>
            <a:r>
              <a:rPr lang="pl-PL" altLang="pl-PL" b="1" dirty="0">
                <a:solidFill>
                  <a:srgbClr val="FF0000"/>
                </a:solidFill>
              </a:rPr>
              <a:t>800 12 12 12 </a:t>
            </a:r>
            <a:r>
              <a:rPr lang="pl-PL" altLang="pl-PL" dirty="0">
                <a:solidFill>
                  <a:schemeClr val="tx1"/>
                </a:solidFill>
              </a:rPr>
              <a:t>– </a:t>
            </a:r>
            <a:r>
              <a:rPr lang="pl-PL" altLang="pl-PL" b="1" dirty="0">
                <a:solidFill>
                  <a:schemeClr val="tx1"/>
                </a:solidFill>
              </a:rPr>
              <a:t>Dziecięcy Telefon Zaufania Rzecznika Praw Dziecka</a:t>
            </a:r>
            <a:r>
              <a:rPr lang="pl-PL" altLang="pl-PL" dirty="0">
                <a:solidFill>
                  <a:schemeClr val="tx1"/>
                </a:solidFill>
              </a:rPr>
              <a:t>. Osoby poszukujące pomocy oraz informacji na temat dopalaczy mogą korzystać także z telefonu zaufania Rzecznika Praw Dziecka. Numer przeznaczony jest zarówno dla dzieci, jak i dorosłych, którzy chcą zgłosić problemy dzieci. Telefon jest czynny od poniedziałku do piątku w godzinach od 8.15 do 20.00. Po godzinie 20.00 oraz w dni wolne od pracy, każdy może przedstawić problem i zostawić numer kontaktowy. Pracownik telefonu zaufania oddzwoni następnego dnia</a:t>
            </a:r>
            <a:r>
              <a:rPr lang="pl-PL" altLang="pl-PL" dirty="0" smtClean="0">
                <a:solidFill>
                  <a:schemeClr val="tx1"/>
                </a:solidFill>
              </a:rPr>
              <a:t>.</a:t>
            </a:r>
          </a:p>
          <a:p>
            <a:pPr algn="just">
              <a:spcBef>
                <a:spcPct val="0"/>
              </a:spcBef>
              <a:buClrTx/>
              <a:buSzTx/>
              <a:buNone/>
            </a:pPr>
            <a:endParaRPr lang="pl-PL" altLang="pl-PL" dirty="0" smtClean="0">
              <a:solidFill>
                <a:schemeClr val="tx1"/>
              </a:solidFill>
            </a:endParaRPr>
          </a:p>
          <a:p>
            <a:pPr algn="just">
              <a:spcBef>
                <a:spcPct val="0"/>
              </a:spcBef>
              <a:buClrTx/>
              <a:buSzTx/>
              <a:buNone/>
            </a:pPr>
            <a:r>
              <a:rPr lang="pl-PL" altLang="pl-PL" b="1" dirty="0">
                <a:solidFill>
                  <a:srgbClr val="FF0000"/>
                </a:solidFill>
              </a:rPr>
              <a:t>112</a:t>
            </a:r>
            <a:r>
              <a:rPr lang="pl-PL" altLang="pl-PL" dirty="0">
                <a:solidFill>
                  <a:schemeClr val="tx1"/>
                </a:solidFill>
              </a:rPr>
              <a:t> – Jednolity numer alarmowy obowiązujący na terenie całej Unii Europejskiej.</a:t>
            </a:r>
          </a:p>
          <a:p>
            <a:pPr algn="just">
              <a:spcBef>
                <a:spcPct val="0"/>
              </a:spcBef>
              <a:buClrTx/>
              <a:buSzTx/>
              <a:buNone/>
            </a:pPr>
            <a:endParaRPr lang="pl-PL" altLang="pl-PL" dirty="0">
              <a:solidFill>
                <a:schemeClr val="tx1"/>
              </a:solidFill>
            </a:endParaRPr>
          </a:p>
          <a:p>
            <a:endParaRPr lang="pl-PL" dirty="0"/>
          </a:p>
        </p:txBody>
      </p:sp>
    </p:spTree>
    <p:extLst>
      <p:ext uri="{BB962C8B-B14F-4D97-AF65-F5344CB8AC3E}">
        <p14:creationId xmlns:p14="http://schemas.microsoft.com/office/powerpoint/2010/main" val="16601781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100051" y="2549547"/>
            <a:ext cx="10058400" cy="1143000"/>
          </a:xfrm>
        </p:spPr>
        <p:txBody>
          <a:bodyPr/>
          <a:lstStyle/>
          <a:p>
            <a:pPr algn="ctr"/>
            <a:r>
              <a:rPr lang="pl-PL" b="1" dirty="0" smtClean="0"/>
              <a:t>Materiał informacyjny dla nauczycieli</a:t>
            </a:r>
            <a:endParaRPr lang="pl-PL" b="1" dirty="0"/>
          </a:p>
        </p:txBody>
      </p:sp>
    </p:spTree>
    <p:extLst>
      <p:ext uri="{BB962C8B-B14F-4D97-AF65-F5344CB8AC3E}">
        <p14:creationId xmlns:p14="http://schemas.microsoft.com/office/powerpoint/2010/main" val="25485270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t>Co mogą zrobić opiekunowie grupy, </a:t>
            </a:r>
            <a:br>
              <a:rPr lang="pl-PL" sz="3200" dirty="0" smtClean="0"/>
            </a:br>
            <a:r>
              <a:rPr lang="pl-PL" sz="3200" dirty="0" smtClean="0"/>
              <a:t>wychowawcy, nauczyciele?</a:t>
            </a:r>
            <a:endParaRPr lang="pl-PL" sz="3200" dirty="0"/>
          </a:p>
        </p:txBody>
      </p:sp>
      <p:sp>
        <p:nvSpPr>
          <p:cNvPr id="3" name="Symbol zastępczy zawartości 2"/>
          <p:cNvSpPr>
            <a:spLocks noGrp="1"/>
          </p:cNvSpPr>
          <p:nvPr>
            <p:ph idx="1"/>
          </p:nvPr>
        </p:nvSpPr>
        <p:spPr>
          <a:xfrm>
            <a:off x="1147812" y="1854558"/>
            <a:ext cx="10058400" cy="4390001"/>
          </a:xfrm>
        </p:spPr>
        <p:txBody>
          <a:bodyPr>
            <a:normAutofit/>
          </a:bodyPr>
          <a:lstStyle/>
          <a:p>
            <a:pPr marL="0" indent="0">
              <a:spcBef>
                <a:spcPts val="0"/>
              </a:spcBef>
              <a:spcAft>
                <a:spcPts val="0"/>
              </a:spcAf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sz="2400" i="1" dirty="0">
              <a:solidFill>
                <a:schemeClr val="tx1"/>
              </a:solidFill>
            </a:endParaRP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dirty="0" smtClean="0">
                <a:solidFill>
                  <a:schemeClr val="tx1"/>
                </a:solidFill>
              </a:rPr>
              <a:t> prowadź </a:t>
            </a:r>
            <a:r>
              <a:rPr lang="pl-PL" dirty="0">
                <a:solidFill>
                  <a:schemeClr val="tx1"/>
                </a:solidFill>
              </a:rPr>
              <a:t>działania integracyjne w grupie,</a:t>
            </a: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dirty="0">
              <a:solidFill>
                <a:schemeClr val="tx1"/>
              </a:solidFill>
            </a:endParaRP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dirty="0" smtClean="0">
                <a:solidFill>
                  <a:schemeClr val="tx1"/>
                </a:solidFill>
              </a:rPr>
              <a:t> sprawnie </a:t>
            </a:r>
            <a:r>
              <a:rPr lang="pl-PL" dirty="0">
                <a:solidFill>
                  <a:schemeClr val="tx1"/>
                </a:solidFill>
              </a:rPr>
              <a:t>zarządzaj grupą,</a:t>
            </a: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dirty="0">
              <a:solidFill>
                <a:schemeClr val="tx1"/>
              </a:solidFill>
            </a:endParaRP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dirty="0" smtClean="0">
                <a:solidFill>
                  <a:schemeClr val="tx1"/>
                </a:solidFill>
              </a:rPr>
              <a:t> staraj </a:t>
            </a:r>
            <a:r>
              <a:rPr lang="pl-PL" dirty="0">
                <a:solidFill>
                  <a:schemeClr val="tx1"/>
                </a:solidFill>
              </a:rPr>
              <a:t>się budować dobre </a:t>
            </a:r>
            <a:r>
              <a:rPr lang="pl-PL" dirty="0" smtClean="0">
                <a:solidFill>
                  <a:schemeClr val="tx1"/>
                </a:solidFill>
              </a:rPr>
              <a:t>relacje </a:t>
            </a:r>
            <a:r>
              <a:rPr lang="pl-PL" dirty="0">
                <a:solidFill>
                  <a:schemeClr val="tx1"/>
                </a:solidFill>
              </a:rPr>
              <a:t>(stwórz dobry klimat w grupie),</a:t>
            </a: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dirty="0">
              <a:solidFill>
                <a:schemeClr val="tx1"/>
              </a:solidFill>
            </a:endParaRP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dirty="0" smtClean="0">
                <a:solidFill>
                  <a:schemeClr val="tx1"/>
                </a:solidFill>
              </a:rPr>
              <a:t> buduj </a:t>
            </a:r>
            <a:r>
              <a:rPr lang="pl-PL" dirty="0">
                <a:solidFill>
                  <a:schemeClr val="tx1"/>
                </a:solidFill>
              </a:rPr>
              <a:t>dobre relacje z rodzicami, by zachęcić ich do współpracy,</a:t>
            </a: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dirty="0">
              <a:solidFill>
                <a:schemeClr val="tx1"/>
              </a:solidFill>
            </a:endParaRP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dirty="0" smtClean="0">
                <a:solidFill>
                  <a:schemeClr val="tx1"/>
                </a:solidFill>
              </a:rPr>
              <a:t> reaguj </a:t>
            </a:r>
            <a:r>
              <a:rPr lang="pl-PL" dirty="0">
                <a:solidFill>
                  <a:schemeClr val="tx1"/>
                </a:solidFill>
              </a:rPr>
              <a:t>na problemy młodzieży, udzielaj wsparcia w przeżywanych trudnościach,</a:t>
            </a: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dirty="0">
              <a:solidFill>
                <a:schemeClr val="tx1"/>
              </a:solidFill>
            </a:endParaRP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dirty="0" smtClean="0">
                <a:solidFill>
                  <a:schemeClr val="tx1"/>
                </a:solidFill>
              </a:rPr>
              <a:t> sprawdzaj </a:t>
            </a:r>
            <a:r>
              <a:rPr lang="pl-PL" dirty="0">
                <a:solidFill>
                  <a:schemeClr val="tx1"/>
                </a:solidFill>
              </a:rPr>
              <a:t>z kim kontaktuje się </a:t>
            </a:r>
            <a:r>
              <a:rPr lang="pl-PL" dirty="0" smtClean="0">
                <a:solidFill>
                  <a:schemeClr val="tx1"/>
                </a:solidFill>
              </a:rPr>
              <a:t>młodzież</a:t>
            </a: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dirty="0" smtClean="0">
              <a:solidFill>
                <a:schemeClr val="tx1"/>
              </a:solidFill>
            </a:endParaRPr>
          </a:p>
        </p:txBody>
      </p:sp>
    </p:spTree>
    <p:extLst>
      <p:ext uri="{BB962C8B-B14F-4D97-AF65-F5344CB8AC3E}">
        <p14:creationId xmlns:p14="http://schemas.microsoft.com/office/powerpoint/2010/main" val="895715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51542" y="940158"/>
            <a:ext cx="9804137" cy="797202"/>
          </a:xfrm>
        </p:spPr>
        <p:txBody>
          <a:bodyPr>
            <a:normAutofit fontScale="90000"/>
          </a:bodyPr>
          <a:lstStyle/>
          <a:p>
            <a:r>
              <a:rPr lang="pl-PL" sz="3600" dirty="0"/>
              <a:t>Co mogą zrobić opiekunowie grupy, </a:t>
            </a:r>
            <a:r>
              <a:rPr lang="pl-PL" sz="3600" dirty="0" smtClean="0"/>
              <a:t/>
            </a:r>
            <a:br>
              <a:rPr lang="pl-PL" sz="3600" dirty="0" smtClean="0"/>
            </a:br>
            <a:r>
              <a:rPr lang="pl-PL" sz="3600" dirty="0" smtClean="0"/>
              <a:t>wychowawcy</a:t>
            </a:r>
            <a:r>
              <a:rPr lang="pl-PL" sz="3600" dirty="0"/>
              <a:t>, nauczyciele?</a:t>
            </a:r>
          </a:p>
        </p:txBody>
      </p:sp>
      <p:sp>
        <p:nvSpPr>
          <p:cNvPr id="3" name="Symbol zastępczy zawartości 2"/>
          <p:cNvSpPr>
            <a:spLocks noGrp="1"/>
          </p:cNvSpPr>
          <p:nvPr>
            <p:ph idx="1"/>
          </p:nvPr>
        </p:nvSpPr>
        <p:spPr>
          <a:xfrm>
            <a:off x="1147812" y="2070592"/>
            <a:ext cx="10058400" cy="4023360"/>
          </a:xfrm>
        </p:spPr>
        <p:txBody>
          <a:bodyPr/>
          <a:lstStyle/>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dirty="0">
                <a:solidFill>
                  <a:schemeClr val="tx1"/>
                </a:solidFill>
                <a:cs typeface="Arial" charset="0"/>
              </a:rPr>
              <a:t> porozmawiaj o zagrożeniach, wyraź zdecydowany sprzeciw wobec używania narkotyków i innych środków psychoaktywnych,</a:t>
            </a: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dirty="0">
              <a:solidFill>
                <a:schemeClr val="tx1"/>
              </a:solidFill>
              <a:cs typeface="Arial" charset="0"/>
            </a:endParaRP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dirty="0" smtClean="0">
                <a:solidFill>
                  <a:schemeClr val="tx1"/>
                </a:solidFill>
                <a:cs typeface="Arial" charset="0"/>
              </a:rPr>
              <a:t> wyjaśnij</a:t>
            </a:r>
            <a:r>
              <a:rPr lang="pl-PL" dirty="0">
                <a:solidFill>
                  <a:schemeClr val="tx1"/>
                </a:solidFill>
                <a:cs typeface="Arial" charset="0"/>
              </a:rPr>
              <a:t>, żeby dziecko bezwzględnie informowało bezpośrednio zarówno opiekuna jak i rodzica o wszelkich sytuacjach zagrożenia (np. obcy ludzie wokół szkoły, oddalanie się innych uczniów poza miejsce prowadzonych zajęć, rozmowy młodzieży o zakupach z nieznanego źródła, itp</a:t>
            </a:r>
            <a:r>
              <a:rPr lang="pl-PL" dirty="0" smtClean="0">
                <a:solidFill>
                  <a:schemeClr val="tx1"/>
                </a:solidFill>
                <a:cs typeface="Arial" charset="0"/>
              </a:rPr>
              <a:t>.).</a:t>
            </a: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dirty="0">
              <a:solidFill>
                <a:schemeClr val="tx1"/>
              </a:solidFill>
              <a:cs typeface="Arial" charset="0"/>
            </a:endParaRP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dirty="0" smtClean="0">
                <a:solidFill>
                  <a:schemeClr val="tx1"/>
                </a:solidFill>
                <a:cs typeface="Arial" charset="0"/>
              </a:rPr>
              <a:t> prowadź warsztaty, zajęcia aktywne z młodzieżą mające na celu budowanie i wzmacnianie w uczniach asertywnych zachowań </a:t>
            </a: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dirty="0">
              <a:solidFill>
                <a:schemeClr val="tx1"/>
              </a:solidFill>
              <a:cs typeface="Arial" charset="0"/>
            </a:endParaRPr>
          </a:p>
          <a:p>
            <a:pPr>
              <a:spcBef>
                <a:spcPts val="0"/>
              </a:spcBef>
              <a:spcAft>
                <a:spcPts val="0"/>
              </a:spcAft>
              <a:buClr>
                <a:schemeClr val="accent2"/>
              </a:buClr>
              <a:buFont typeface="Wingdings" panose="05000000000000000000"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dirty="0" smtClean="0">
                <a:solidFill>
                  <a:schemeClr val="tx1"/>
                </a:solidFill>
                <a:cs typeface="Arial" charset="0"/>
              </a:rPr>
              <a:t> zaproponowanie dzieciom/młodzieży alternatywnych form spędzania wolnego czasu, zajęcia pozalekcyjne, rozwijanie talentów, zainteresowań.</a:t>
            </a:r>
            <a:endParaRPr lang="pl-PL" dirty="0">
              <a:solidFill>
                <a:schemeClr val="tx1"/>
              </a:solidFill>
              <a:cs typeface="Arial" charset="0"/>
            </a:endParaRPr>
          </a:p>
          <a:p>
            <a:endParaRPr lang="pl-PL" dirty="0"/>
          </a:p>
        </p:txBody>
      </p:sp>
    </p:spTree>
    <p:extLst>
      <p:ext uri="{BB962C8B-B14F-4D97-AF65-F5344CB8AC3E}">
        <p14:creationId xmlns:p14="http://schemas.microsoft.com/office/powerpoint/2010/main" val="11911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10000"/>
          </a:bodyPr>
          <a:lstStyle/>
          <a:p>
            <a:pPr>
              <a:spcBef>
                <a:spcPts val="250"/>
              </a:spcBef>
              <a:buClrTx/>
              <a:buSzTx/>
              <a:buNone/>
            </a:pPr>
            <a:r>
              <a:rPr lang="pl-PL" altLang="pl-PL" dirty="0">
                <a:solidFill>
                  <a:schemeClr val="tx1"/>
                </a:solidFill>
              </a:rPr>
              <a:t> </a:t>
            </a:r>
            <a:r>
              <a:rPr lang="pl-PL" altLang="pl-PL" u="sng" dirty="0" smtClean="0">
                <a:solidFill>
                  <a:schemeClr val="tx1"/>
                </a:solidFill>
              </a:rPr>
              <a:t>Źródło</a:t>
            </a:r>
            <a:r>
              <a:rPr lang="pl-PL" altLang="pl-PL" u="sng" dirty="0">
                <a:solidFill>
                  <a:schemeClr val="tx1"/>
                </a:solidFill>
              </a:rPr>
              <a:t>: </a:t>
            </a:r>
            <a:endParaRPr lang="pl-PL" altLang="pl-PL" u="sng" dirty="0" smtClean="0">
              <a:solidFill>
                <a:schemeClr val="tx1"/>
              </a:solidFill>
            </a:endParaRPr>
          </a:p>
          <a:p>
            <a:pPr>
              <a:spcBef>
                <a:spcPts val="250"/>
              </a:spcBef>
              <a:buClrTx/>
              <a:buSzTx/>
              <a:buNone/>
            </a:pPr>
            <a:endParaRPr lang="pl-PL" altLang="pl-PL" u="sng" dirty="0">
              <a:solidFill>
                <a:schemeClr val="tx1"/>
              </a:solidFill>
            </a:endParaRPr>
          </a:p>
          <a:p>
            <a:pPr>
              <a:spcBef>
                <a:spcPts val="250"/>
              </a:spcBef>
              <a:buClrTx/>
              <a:buSzTx/>
              <a:buNone/>
            </a:pPr>
            <a:r>
              <a:rPr lang="pl-PL" altLang="pl-PL" dirty="0">
                <a:solidFill>
                  <a:srgbClr val="000000"/>
                </a:solidFill>
              </a:rPr>
              <a:t>P. Biliński, P. Jabłoński</a:t>
            </a:r>
            <a:r>
              <a:rPr lang="pl-PL" altLang="pl-PL" i="1" dirty="0">
                <a:solidFill>
                  <a:srgbClr val="000000"/>
                </a:solidFill>
              </a:rPr>
              <a:t>, M. </a:t>
            </a:r>
            <a:r>
              <a:rPr lang="pl-PL" altLang="pl-PL" i="1" dirty="0" err="1">
                <a:solidFill>
                  <a:srgbClr val="000000"/>
                </a:solidFill>
              </a:rPr>
              <a:t>Jędrzejko</a:t>
            </a:r>
            <a:r>
              <a:rPr lang="pl-PL" altLang="pl-PL" i="1" dirty="0">
                <a:solidFill>
                  <a:srgbClr val="000000"/>
                </a:solidFill>
              </a:rPr>
              <a:t>   </a:t>
            </a:r>
            <a:r>
              <a:rPr lang="pl-PL" altLang="pl-PL" dirty="0">
                <a:solidFill>
                  <a:srgbClr val="000000"/>
                </a:solidFill>
              </a:rPr>
              <a:t>,,Narkomania i </a:t>
            </a:r>
            <a:r>
              <a:rPr lang="pl-PL" altLang="pl-PL" dirty="0" smtClean="0">
                <a:solidFill>
                  <a:srgbClr val="000000"/>
                </a:solidFill>
              </a:rPr>
              <a:t>dopalacze  </a:t>
            </a:r>
            <a:r>
              <a:rPr lang="pl-PL" altLang="pl-PL" dirty="0">
                <a:solidFill>
                  <a:srgbClr val="000000"/>
                </a:solidFill>
              </a:rPr>
              <a:t>Zjawisko, zagrożenia, profilaktyka”</a:t>
            </a:r>
          </a:p>
          <a:p>
            <a:pPr>
              <a:spcBef>
                <a:spcPts val="250"/>
              </a:spcBef>
              <a:buClrTx/>
              <a:buSzTx/>
              <a:buNone/>
            </a:pPr>
            <a:r>
              <a:rPr lang="pl-PL" altLang="pl-PL" dirty="0">
                <a:solidFill>
                  <a:srgbClr val="000000"/>
                </a:solidFill>
              </a:rPr>
              <a:t>B. </a:t>
            </a:r>
            <a:r>
              <a:rPr lang="pl-PL" altLang="pl-PL" dirty="0" smtClean="0">
                <a:solidFill>
                  <a:srgbClr val="000000"/>
                </a:solidFill>
              </a:rPr>
              <a:t>Jakubowska</a:t>
            </a:r>
            <a:r>
              <a:rPr lang="pl-PL" altLang="pl-PL" dirty="0">
                <a:solidFill>
                  <a:srgbClr val="000000"/>
                </a:solidFill>
              </a:rPr>
              <a:t>, D. Muszyńska, M. Kidawa ,,Szukaj porozumienia ze swoim dzieckiem” </a:t>
            </a:r>
            <a:r>
              <a:rPr lang="pl-PL" altLang="pl-PL" dirty="0" smtClean="0">
                <a:solidFill>
                  <a:srgbClr val="000000"/>
                </a:solidFill>
              </a:rPr>
              <a:t>– poradnik </a:t>
            </a:r>
            <a:r>
              <a:rPr lang="pl-PL" altLang="pl-PL" dirty="0">
                <a:solidFill>
                  <a:srgbClr val="000000"/>
                </a:solidFill>
              </a:rPr>
              <a:t>dla </a:t>
            </a:r>
            <a:r>
              <a:rPr lang="pl-PL" altLang="pl-PL" dirty="0" smtClean="0">
                <a:solidFill>
                  <a:srgbClr val="000000"/>
                </a:solidFill>
              </a:rPr>
              <a:t>rodziców</a:t>
            </a:r>
          </a:p>
          <a:p>
            <a:pPr>
              <a:spcBef>
                <a:spcPts val="250"/>
              </a:spcBef>
              <a:buClrTx/>
              <a:buSzTx/>
              <a:buNone/>
            </a:pPr>
            <a:r>
              <a:rPr lang="pl-PL" altLang="pl-PL" dirty="0" smtClean="0">
                <a:solidFill>
                  <a:srgbClr val="000000"/>
                </a:solidFill>
              </a:rPr>
              <a:t>K. Ostaszewski, A. </a:t>
            </a:r>
            <a:r>
              <a:rPr lang="pl-PL" altLang="pl-PL" dirty="0" err="1" smtClean="0">
                <a:solidFill>
                  <a:srgbClr val="000000"/>
                </a:solidFill>
              </a:rPr>
              <a:t>Rustecka-Krawczyk</a:t>
            </a:r>
            <a:r>
              <a:rPr lang="pl-PL" altLang="pl-PL" dirty="0" smtClean="0">
                <a:solidFill>
                  <a:srgbClr val="000000"/>
                </a:solidFill>
              </a:rPr>
              <a:t>, M. Wójcik „Czynniki chroniące i czynniki ryzyka związane z </a:t>
            </a:r>
            <a:r>
              <a:rPr lang="pl-PL" altLang="pl-PL" dirty="0" err="1" smtClean="0">
                <a:solidFill>
                  <a:srgbClr val="000000"/>
                </a:solidFill>
              </a:rPr>
              <a:t>zachowaniami</a:t>
            </a:r>
            <a:r>
              <a:rPr lang="pl-PL" altLang="pl-PL" dirty="0" smtClean="0">
                <a:solidFill>
                  <a:srgbClr val="000000"/>
                </a:solidFill>
              </a:rPr>
              <a:t> problemowymi warszawskich gimnazjalistów: klasy I-III” Instytut Psychiatrii i Neurologii w Warszawie. Warszawa 2009</a:t>
            </a:r>
          </a:p>
          <a:p>
            <a:pPr marL="0" indent="0">
              <a:buNone/>
            </a:pPr>
            <a:r>
              <a:rPr lang="pl-PL" dirty="0">
                <a:solidFill>
                  <a:schemeClr val="tx1"/>
                </a:solidFill>
              </a:rPr>
              <a:t>Bliżej siebie – dalej od </a:t>
            </a:r>
            <a:r>
              <a:rPr lang="pl-PL" dirty="0" smtClean="0">
                <a:solidFill>
                  <a:schemeClr val="tx1"/>
                </a:solidFill>
              </a:rPr>
              <a:t>narkotyków. Szukaj </a:t>
            </a:r>
            <a:r>
              <a:rPr lang="pl-PL" dirty="0">
                <a:solidFill>
                  <a:schemeClr val="tx1"/>
                </a:solidFill>
              </a:rPr>
              <a:t>porozumienia </a:t>
            </a:r>
            <a:r>
              <a:rPr lang="pl-PL" dirty="0" smtClean="0">
                <a:solidFill>
                  <a:schemeClr val="tx1"/>
                </a:solidFill>
              </a:rPr>
              <a:t>ze </a:t>
            </a:r>
            <a:r>
              <a:rPr lang="pl-PL" dirty="0">
                <a:solidFill>
                  <a:schemeClr val="tx1"/>
                </a:solidFill>
              </a:rPr>
              <a:t>swoim </a:t>
            </a:r>
            <a:r>
              <a:rPr lang="pl-PL" dirty="0" smtClean="0">
                <a:solidFill>
                  <a:schemeClr val="tx1"/>
                </a:solidFill>
              </a:rPr>
              <a:t>dzieckiem. Poradnik </a:t>
            </a:r>
            <a:r>
              <a:rPr lang="pl-PL" dirty="0">
                <a:solidFill>
                  <a:schemeClr val="tx1"/>
                </a:solidFill>
              </a:rPr>
              <a:t>dla </a:t>
            </a:r>
            <a:r>
              <a:rPr lang="pl-PL" dirty="0" smtClean="0">
                <a:solidFill>
                  <a:schemeClr val="tx1"/>
                </a:solidFill>
              </a:rPr>
              <a:t>rodziców. opracowanie</a:t>
            </a:r>
            <a:r>
              <a:rPr lang="pl-PL" dirty="0">
                <a:solidFill>
                  <a:schemeClr val="tx1"/>
                </a:solidFill>
              </a:rPr>
              <a:t>: </a:t>
            </a:r>
            <a:r>
              <a:rPr lang="pl-PL" dirty="0" smtClean="0">
                <a:solidFill>
                  <a:schemeClr val="tx1"/>
                </a:solidFill>
              </a:rPr>
              <a:t>Barbara Jakubowska, Danuta Muszyńska, Michał </a:t>
            </a:r>
            <a:r>
              <a:rPr lang="pl-PL" dirty="0">
                <a:solidFill>
                  <a:schemeClr val="tx1"/>
                </a:solidFill>
              </a:rPr>
              <a:t>Kidawa</a:t>
            </a:r>
          </a:p>
          <a:p>
            <a:pPr>
              <a:spcBef>
                <a:spcPts val="250"/>
              </a:spcBef>
              <a:buClrTx/>
              <a:buSzTx/>
              <a:buNone/>
            </a:pPr>
            <a:endParaRPr lang="pl-PL" altLang="pl-PL" dirty="0">
              <a:solidFill>
                <a:srgbClr val="000000"/>
              </a:solidFill>
            </a:endParaRPr>
          </a:p>
          <a:p>
            <a:pPr>
              <a:spcBef>
                <a:spcPts val="250"/>
              </a:spcBef>
              <a:buClrTx/>
              <a:buSzTx/>
              <a:buNone/>
            </a:pPr>
            <a:r>
              <a:rPr lang="pl-PL" altLang="pl-PL" dirty="0" smtClean="0">
                <a:solidFill>
                  <a:schemeClr val="tx1"/>
                </a:solidFill>
                <a:hlinkClick r:id="rId2"/>
              </a:rPr>
              <a:t>www.kbpn.gov.pl/portal?id=15&amp;res_id=1085918</a:t>
            </a:r>
            <a:endParaRPr lang="pl-PL" altLang="pl-PL" dirty="0" smtClean="0">
              <a:solidFill>
                <a:schemeClr val="tx1"/>
              </a:solidFill>
            </a:endParaRPr>
          </a:p>
          <a:p>
            <a:pPr>
              <a:spcBef>
                <a:spcPts val="250"/>
              </a:spcBef>
              <a:buClrTx/>
              <a:buSzTx/>
              <a:buNone/>
            </a:pPr>
            <a:r>
              <a:rPr lang="pl-PL" altLang="pl-PL" dirty="0">
                <a:solidFill>
                  <a:srgbClr val="000000"/>
                </a:solidFill>
                <a:hlinkClick r:id="rId3"/>
              </a:rPr>
              <a:t>http://www.narkomania.org.pl</a:t>
            </a:r>
            <a:r>
              <a:rPr lang="pl-PL" altLang="pl-PL" dirty="0" smtClean="0">
                <a:solidFill>
                  <a:srgbClr val="000000"/>
                </a:solidFill>
                <a:hlinkClick r:id="rId3"/>
              </a:rPr>
              <a:t>/</a:t>
            </a:r>
            <a:endParaRPr lang="pl-PL" altLang="pl-PL" dirty="0" smtClean="0">
              <a:solidFill>
                <a:srgbClr val="000000"/>
              </a:solidFill>
            </a:endParaRPr>
          </a:p>
          <a:p>
            <a:pPr>
              <a:spcBef>
                <a:spcPts val="250"/>
              </a:spcBef>
              <a:buClrTx/>
              <a:buSzTx/>
              <a:buNone/>
            </a:pPr>
            <a:endParaRPr lang="pl-PL" altLang="pl-PL" dirty="0">
              <a:solidFill>
                <a:srgbClr val="000000"/>
              </a:solidFill>
            </a:endParaRPr>
          </a:p>
          <a:p>
            <a:endParaRPr lang="pl-PL" dirty="0"/>
          </a:p>
        </p:txBody>
      </p:sp>
    </p:spTree>
    <p:extLst>
      <p:ext uri="{BB962C8B-B14F-4D97-AF65-F5344CB8AC3E}">
        <p14:creationId xmlns:p14="http://schemas.microsoft.com/office/powerpoint/2010/main" val="23950087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3055" y="5087799"/>
            <a:ext cx="10113264" cy="822960"/>
          </a:xfrm>
        </p:spPr>
        <p:txBody>
          <a:bodyPr/>
          <a:lstStyle/>
          <a:p>
            <a:pPr algn="r"/>
            <a:r>
              <a:rPr lang="pl-PL" sz="1400" b="1" dirty="0" smtClean="0"/>
              <a:t>Organizatorzy: </a:t>
            </a:r>
            <a:r>
              <a:rPr lang="pl-PL" sz="1400" dirty="0" smtClean="0"/>
              <a:t>Wojewódzka </a:t>
            </a:r>
            <a:r>
              <a:rPr lang="pl-PL" sz="1400" dirty="0"/>
              <a:t>Stacja Sanitarno-Epidemiologiczna w Krakowie</a:t>
            </a:r>
            <a:br>
              <a:rPr lang="pl-PL" sz="1400" dirty="0"/>
            </a:br>
            <a:r>
              <a:rPr lang="pl-PL" sz="1400" dirty="0"/>
              <a:t> Ekspert Wojewódzki do Spraw Informacji o Narkotykach i Narkomanii Województwa Małopolskiego</a:t>
            </a:r>
            <a:br>
              <a:rPr lang="pl-PL" sz="1400" dirty="0"/>
            </a:br>
            <a:r>
              <a:rPr lang="pl-PL" sz="1400" dirty="0"/>
              <a:t> Kuratorium Oświaty w </a:t>
            </a:r>
            <a:r>
              <a:rPr lang="pl-PL" sz="1400" dirty="0" smtClean="0"/>
              <a:t>Krakowie</a:t>
            </a:r>
            <a:br>
              <a:rPr lang="pl-PL" sz="1400" dirty="0" smtClean="0"/>
            </a:br>
            <a:r>
              <a:rPr lang="pl-PL" sz="1400" dirty="0" smtClean="0"/>
              <a:t>Ambasador </a:t>
            </a:r>
            <a:r>
              <a:rPr lang="pl-PL" sz="1400" dirty="0"/>
              <a:t>Kampanii: Fundacja Drużyna Mistrzów</a:t>
            </a:r>
            <a:br>
              <a:rPr lang="pl-PL" sz="1400" dirty="0"/>
            </a:br>
            <a:endParaRPr lang="pl-PL" sz="1400" dirty="0"/>
          </a:p>
        </p:txBody>
      </p:sp>
      <p:sp>
        <p:nvSpPr>
          <p:cNvPr id="4" name="Symbol zastępczy tekstu 3"/>
          <p:cNvSpPr>
            <a:spLocks noGrp="1"/>
          </p:cNvSpPr>
          <p:nvPr>
            <p:ph type="body" sz="half" idx="2"/>
          </p:nvPr>
        </p:nvSpPr>
        <p:spPr>
          <a:xfrm>
            <a:off x="1097280" y="5756856"/>
            <a:ext cx="10113264" cy="953037"/>
          </a:xfrm>
        </p:spPr>
        <p:txBody>
          <a:bodyPr>
            <a:noAutofit/>
          </a:bodyPr>
          <a:lstStyle/>
          <a:p>
            <a:pPr lvl="0" algn="r">
              <a:lnSpc>
                <a:spcPct val="120000"/>
              </a:lnSpc>
              <a:spcAft>
                <a:spcPts val="0"/>
              </a:spcAft>
              <a:buClr>
                <a:srgbClr val="FF0000"/>
              </a:buClr>
            </a:pPr>
            <a:r>
              <a:rPr lang="pl-PL" sz="1400" b="1" dirty="0" smtClean="0"/>
              <a:t>Patronat honorowy: </a:t>
            </a:r>
            <a:r>
              <a:rPr lang="pl-PL" sz="1400" dirty="0" smtClean="0"/>
              <a:t>Marek </a:t>
            </a:r>
            <a:r>
              <a:rPr lang="pl-PL" sz="1400" dirty="0"/>
              <a:t>Sowa – Marszałek Województwa Małopolskiego </a:t>
            </a:r>
          </a:p>
          <a:p>
            <a:pPr lvl="0" algn="r">
              <a:lnSpc>
                <a:spcPct val="120000"/>
              </a:lnSpc>
              <a:spcAft>
                <a:spcPts val="0"/>
              </a:spcAft>
              <a:buClr>
                <a:srgbClr val="FF0000"/>
              </a:buClr>
            </a:pPr>
            <a:r>
              <a:rPr lang="pl-PL" sz="1400" dirty="0" smtClean="0"/>
              <a:t> </a:t>
            </a:r>
            <a:r>
              <a:rPr lang="pl-PL" sz="1400" dirty="0"/>
              <a:t>Jerzy Miller – Wojewoda Małopolski </a:t>
            </a:r>
          </a:p>
          <a:p>
            <a:pPr lvl="0" algn="r">
              <a:lnSpc>
                <a:spcPct val="120000"/>
              </a:lnSpc>
              <a:spcAft>
                <a:spcPts val="0"/>
              </a:spcAft>
              <a:buClr>
                <a:srgbClr val="FF0000"/>
              </a:buClr>
            </a:pPr>
            <a:r>
              <a:rPr lang="pl-PL" sz="1400" dirty="0" smtClean="0"/>
              <a:t>Dr </a:t>
            </a:r>
            <a:r>
              <a:rPr lang="pl-PL" sz="1400" dirty="0"/>
              <a:t>Maciej Pilecki – Konsultant wojewódzki w dziedzinie psychiatrii dzieci i młodzieży</a:t>
            </a:r>
          </a:p>
          <a:p>
            <a:pPr algn="r">
              <a:lnSpc>
                <a:spcPct val="120000"/>
              </a:lnSpc>
              <a:spcAft>
                <a:spcPts val="0"/>
              </a:spcAft>
            </a:pPr>
            <a:r>
              <a:rPr lang="pl-PL" sz="1400" dirty="0"/>
              <a:t> </a:t>
            </a:r>
            <a:r>
              <a:rPr lang="pl-PL" sz="1400" b="1" dirty="0" smtClean="0"/>
              <a:t>Patronat </a:t>
            </a:r>
            <a:r>
              <a:rPr lang="pl-PL" sz="1400" b="1" dirty="0"/>
              <a:t>medialny: </a:t>
            </a:r>
            <a:r>
              <a:rPr lang="pl-PL" sz="1400" dirty="0"/>
              <a:t>Radio Kraków</a:t>
            </a:r>
          </a:p>
          <a:p>
            <a:pPr algn="r">
              <a:lnSpc>
                <a:spcPct val="120000"/>
              </a:lnSpc>
              <a:spcAft>
                <a:spcPts val="0"/>
              </a:spcAft>
            </a:pPr>
            <a:r>
              <a:rPr lang="pl-PL" sz="1400" dirty="0"/>
              <a:t> </a:t>
            </a:r>
          </a:p>
          <a:p>
            <a:pPr algn="r">
              <a:lnSpc>
                <a:spcPct val="120000"/>
              </a:lnSpc>
              <a:spcAft>
                <a:spcPts val="0"/>
              </a:spcAft>
            </a:pPr>
            <a:r>
              <a:rPr lang="pl-PL" sz="1400" b="1" dirty="0"/>
              <a:t>Klip promujący Kampanię: </a:t>
            </a:r>
            <a:r>
              <a:rPr lang="pl-PL" sz="1400" dirty="0"/>
              <a:t>Drużyna Mistrzów: </a:t>
            </a:r>
            <a:r>
              <a:rPr lang="pl-PL" sz="1400" dirty="0" err="1"/>
              <a:t>Bosski</a:t>
            </a:r>
            <a:r>
              <a:rPr lang="pl-PL" sz="1400" dirty="0"/>
              <a:t> – "</a:t>
            </a:r>
            <a:r>
              <a:rPr lang="pl-PL" sz="1400" dirty="0" err="1"/>
              <a:t>Antydopalacze</a:t>
            </a:r>
            <a:r>
              <a:rPr lang="pl-PL" sz="1400" dirty="0"/>
              <a:t>"</a:t>
            </a:r>
            <a:endParaRPr lang="pl-PL" sz="1400" b="1" dirty="0"/>
          </a:p>
          <a:p>
            <a:pPr algn="r">
              <a:lnSpc>
                <a:spcPct val="120000"/>
              </a:lnSpc>
              <a:spcAft>
                <a:spcPts val="0"/>
              </a:spcAft>
            </a:pPr>
            <a:endParaRPr lang="pl-PL" sz="1400" dirty="0"/>
          </a:p>
        </p:txBody>
      </p:sp>
      <p:pic>
        <p:nvPicPr>
          <p:cNvPr id="5" name="Symbol zastępczy obrazu 5"/>
          <p:cNvPicPr>
            <a:picLocks noGrp="1" noChangeAspect="1"/>
          </p:cNvPicPr>
          <p:nvPr>
            <p:ph type="pic" idx="1"/>
          </p:nvPr>
        </p:nvPicPr>
        <p:blipFill>
          <a:blip r:embed="rId2">
            <a:extLst>
              <a:ext uri="{28A0092B-C50C-407E-A947-70E740481C1C}">
                <a14:useLocalDpi xmlns:a14="http://schemas.microsoft.com/office/drawing/2010/main" val="0"/>
              </a:ext>
            </a:extLst>
          </a:blip>
          <a:srcRect l="3482" r="3482"/>
          <a:stretch>
            <a:fillRect/>
          </a:stretch>
        </p:blipFill>
        <p:spPr/>
      </p:pic>
    </p:spTree>
    <p:extLst>
      <p:ext uri="{BB962C8B-B14F-4D97-AF65-F5344CB8AC3E}">
        <p14:creationId xmlns:p14="http://schemas.microsoft.com/office/powerpoint/2010/main" val="229169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47812" y="1970468"/>
            <a:ext cx="10058400" cy="4274091"/>
          </a:xfrm>
        </p:spPr>
        <p:txBody>
          <a:bodyPr/>
          <a:lstStyle/>
          <a:p>
            <a:pPr algn="ctr">
              <a:spcBef>
                <a:spcPts val="250"/>
              </a:spcBef>
              <a:buNone/>
            </a:pPr>
            <a:r>
              <a:rPr lang="pl-PL" altLang="pl-PL" sz="4400" dirty="0">
                <a:solidFill>
                  <a:srgbClr val="000000"/>
                </a:solidFill>
              </a:rPr>
              <a:t>W ostatnim czasie coraz częściej słyszy się </a:t>
            </a:r>
            <a:r>
              <a:rPr lang="pl-PL" altLang="pl-PL" sz="4400" dirty="0" smtClean="0">
                <a:solidFill>
                  <a:srgbClr val="000000"/>
                </a:solidFill>
              </a:rPr>
              <a:t/>
            </a:r>
            <a:br>
              <a:rPr lang="pl-PL" altLang="pl-PL" sz="4400" dirty="0" smtClean="0">
                <a:solidFill>
                  <a:srgbClr val="000000"/>
                </a:solidFill>
              </a:rPr>
            </a:br>
            <a:r>
              <a:rPr lang="pl-PL" altLang="pl-PL" sz="4400" dirty="0" smtClean="0">
                <a:solidFill>
                  <a:srgbClr val="000000"/>
                </a:solidFill>
              </a:rPr>
              <a:t>w </a:t>
            </a:r>
            <a:r>
              <a:rPr lang="pl-PL" altLang="pl-PL" sz="4400" dirty="0">
                <a:solidFill>
                  <a:srgbClr val="000000"/>
                </a:solidFill>
              </a:rPr>
              <a:t>mediach, a niejednokrotnie </a:t>
            </a:r>
            <a:r>
              <a:rPr lang="pl-PL" altLang="pl-PL" sz="4400" dirty="0" smtClean="0">
                <a:solidFill>
                  <a:srgbClr val="000000"/>
                </a:solidFill>
              </a:rPr>
              <a:t>także </a:t>
            </a:r>
            <a:br>
              <a:rPr lang="pl-PL" altLang="pl-PL" sz="4400" dirty="0" smtClean="0">
                <a:solidFill>
                  <a:srgbClr val="000000"/>
                </a:solidFill>
              </a:rPr>
            </a:br>
            <a:r>
              <a:rPr lang="pl-PL" altLang="pl-PL" sz="4400" dirty="0" smtClean="0">
                <a:solidFill>
                  <a:srgbClr val="000000"/>
                </a:solidFill>
              </a:rPr>
              <a:t>w </a:t>
            </a:r>
            <a:r>
              <a:rPr lang="pl-PL" altLang="pl-PL" sz="4400" dirty="0">
                <a:solidFill>
                  <a:srgbClr val="000000"/>
                </a:solidFill>
              </a:rPr>
              <a:t>najbliższym </a:t>
            </a:r>
            <a:r>
              <a:rPr lang="pl-PL" altLang="pl-PL" sz="4400" dirty="0" smtClean="0">
                <a:solidFill>
                  <a:srgbClr val="000000"/>
                </a:solidFill>
              </a:rPr>
              <a:t>otoczeniu, </a:t>
            </a:r>
            <a:r>
              <a:rPr lang="pl-PL" altLang="pl-PL" sz="4400" dirty="0">
                <a:solidFill>
                  <a:srgbClr val="000000"/>
                </a:solidFill>
              </a:rPr>
              <a:t>o substancjach, które posiadają właściwości psychoaktywne, w </a:t>
            </a:r>
            <a:r>
              <a:rPr lang="pl-PL" altLang="pl-PL" sz="4400" dirty="0" smtClean="0">
                <a:solidFill>
                  <a:srgbClr val="000000"/>
                </a:solidFill>
              </a:rPr>
              <a:t>działaniu </a:t>
            </a:r>
            <a:r>
              <a:rPr lang="pl-PL" altLang="pl-PL" sz="4400" dirty="0">
                <a:solidFill>
                  <a:srgbClr val="000000"/>
                </a:solidFill>
              </a:rPr>
              <a:t>zbliżone </a:t>
            </a:r>
            <a:r>
              <a:rPr lang="pl-PL" altLang="pl-PL" sz="4400" dirty="0" smtClean="0">
                <a:solidFill>
                  <a:srgbClr val="000000"/>
                </a:solidFill>
              </a:rPr>
              <a:t>do </a:t>
            </a:r>
            <a:r>
              <a:rPr lang="pl-PL" altLang="pl-PL" sz="4400" dirty="0">
                <a:solidFill>
                  <a:srgbClr val="000000"/>
                </a:solidFill>
              </a:rPr>
              <a:t>narkotyków.</a:t>
            </a:r>
          </a:p>
          <a:p>
            <a:endParaRPr lang="pl-PL" dirty="0"/>
          </a:p>
        </p:txBody>
      </p:sp>
    </p:spTree>
    <p:extLst>
      <p:ext uri="{BB962C8B-B14F-4D97-AF65-F5344CB8AC3E}">
        <p14:creationId xmlns:p14="http://schemas.microsoft.com/office/powerpoint/2010/main" val="1701216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Nazewnictwo</a:t>
            </a:r>
            <a:endParaRPr lang="pl-PL" dirty="0"/>
          </a:p>
        </p:txBody>
      </p:sp>
      <p:sp>
        <p:nvSpPr>
          <p:cNvPr id="3" name="Symbol zastępczy zawartości 2"/>
          <p:cNvSpPr>
            <a:spLocks noGrp="1"/>
          </p:cNvSpPr>
          <p:nvPr>
            <p:ph idx="1"/>
          </p:nvPr>
        </p:nvSpPr>
        <p:spPr>
          <a:xfrm>
            <a:off x="1094024" y="2049077"/>
            <a:ext cx="10058400" cy="4023360"/>
          </a:xfrm>
        </p:spPr>
        <p:txBody>
          <a:bodyPr>
            <a:normAutofit fontScale="92500" lnSpcReduction="20000"/>
          </a:bodyPr>
          <a:lstStyle/>
          <a:p>
            <a:pPr algn="ctr"/>
            <a:r>
              <a:rPr lang="pl-PL" sz="2800" b="1" dirty="0" smtClean="0">
                <a:solidFill>
                  <a:schemeClr val="tx1"/>
                </a:solidFill>
              </a:rPr>
              <a:t>Dopalacze</a:t>
            </a:r>
          </a:p>
          <a:p>
            <a:pPr algn="ctr"/>
            <a:r>
              <a:rPr lang="pl-PL" sz="2800" b="1" dirty="0" smtClean="0">
                <a:solidFill>
                  <a:schemeClr val="tx1"/>
                </a:solidFill>
              </a:rPr>
              <a:t>Środki pobudzające</a:t>
            </a:r>
          </a:p>
          <a:p>
            <a:pPr algn="ctr"/>
            <a:r>
              <a:rPr lang="pl-PL" sz="2800" b="1" dirty="0" smtClean="0">
                <a:solidFill>
                  <a:schemeClr val="tx1"/>
                </a:solidFill>
              </a:rPr>
              <a:t>Substancje psychoaktywne</a:t>
            </a:r>
          </a:p>
          <a:p>
            <a:pPr algn="ctr"/>
            <a:r>
              <a:rPr lang="pl-PL" sz="2800" b="1" dirty="0" smtClean="0">
                <a:solidFill>
                  <a:schemeClr val="tx1"/>
                </a:solidFill>
              </a:rPr>
              <a:t>Party </a:t>
            </a:r>
            <a:r>
              <a:rPr lang="pl-PL" sz="2800" b="1" dirty="0" err="1" smtClean="0">
                <a:solidFill>
                  <a:schemeClr val="tx1"/>
                </a:solidFill>
              </a:rPr>
              <a:t>pills</a:t>
            </a:r>
            <a:endParaRPr lang="pl-PL" sz="2800" b="1" dirty="0" smtClean="0">
              <a:solidFill>
                <a:schemeClr val="tx1"/>
              </a:solidFill>
            </a:endParaRPr>
          </a:p>
          <a:p>
            <a:pPr algn="ctr"/>
            <a:r>
              <a:rPr lang="pl-PL" sz="2800" b="1" dirty="0" smtClean="0">
                <a:solidFill>
                  <a:schemeClr val="tx1"/>
                </a:solidFill>
              </a:rPr>
              <a:t>Designer </a:t>
            </a:r>
            <a:r>
              <a:rPr lang="pl-PL" sz="2800" b="1" dirty="0" err="1" smtClean="0">
                <a:solidFill>
                  <a:schemeClr val="tx1"/>
                </a:solidFill>
              </a:rPr>
              <a:t>drugs</a:t>
            </a:r>
            <a:endParaRPr lang="pl-PL" sz="2800" b="1" dirty="0" smtClean="0">
              <a:solidFill>
                <a:schemeClr val="tx1"/>
              </a:solidFill>
            </a:endParaRPr>
          </a:p>
          <a:p>
            <a:endParaRPr lang="pl-PL" dirty="0">
              <a:solidFill>
                <a:schemeClr val="tx1"/>
              </a:solidFill>
            </a:endParaRPr>
          </a:p>
          <a:p>
            <a:r>
              <a:rPr lang="pl-PL" dirty="0" smtClean="0">
                <a:solidFill>
                  <a:schemeClr val="tx1"/>
                </a:solidFill>
              </a:rPr>
              <a:t>Mogą występować w postaci: proszku, kryształków, pigułek, kapsułek, suszu </a:t>
            </a:r>
            <a:r>
              <a:rPr lang="pl-PL" dirty="0">
                <a:solidFill>
                  <a:schemeClr val="tx1"/>
                </a:solidFill>
              </a:rPr>
              <a:t>i </a:t>
            </a:r>
            <a:r>
              <a:rPr lang="pl-PL" dirty="0" smtClean="0">
                <a:solidFill>
                  <a:schemeClr val="tx1"/>
                </a:solidFill>
              </a:rPr>
              <a:t>kadzidełek</a:t>
            </a:r>
          </a:p>
          <a:p>
            <a:endParaRPr lang="pl-PL" dirty="0">
              <a:solidFill>
                <a:schemeClr val="tx1"/>
              </a:solidFill>
            </a:endParaRPr>
          </a:p>
          <a:p>
            <a:pPr algn="ctr"/>
            <a:r>
              <a:rPr lang="pl-PL" sz="3500" b="1" dirty="0" smtClean="0">
                <a:solidFill>
                  <a:schemeClr val="tx1"/>
                </a:solidFill>
              </a:rPr>
              <a:t>DOPALACZE MOGĄ UZALEŻNIAĆ!</a:t>
            </a:r>
            <a:endParaRPr lang="pl-PL" sz="3500" b="1" dirty="0">
              <a:solidFill>
                <a:schemeClr val="tx1"/>
              </a:solidFill>
            </a:endParaRPr>
          </a:p>
        </p:txBody>
      </p:sp>
    </p:spTree>
    <p:extLst>
      <p:ext uri="{BB962C8B-B14F-4D97-AF65-F5344CB8AC3E}">
        <p14:creationId xmlns:p14="http://schemas.microsoft.com/office/powerpoint/2010/main" val="2192655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dirty="0">
                <a:solidFill>
                  <a:srgbClr val="000000"/>
                </a:solidFill>
              </a:rPr>
              <a:t>Dopalacze nie </a:t>
            </a:r>
            <a:r>
              <a:rPr lang="pl-PL" altLang="pl-PL" dirty="0" smtClean="0">
                <a:solidFill>
                  <a:schemeClr val="tx1"/>
                </a:solidFill>
              </a:rPr>
              <a:t>zniknęły</a:t>
            </a:r>
            <a:r>
              <a:rPr lang="pl-PL" altLang="pl-PL" dirty="0" smtClean="0">
                <a:solidFill>
                  <a:srgbClr val="000000"/>
                </a:solidFill>
              </a:rPr>
              <a:t>!!!</a:t>
            </a:r>
            <a:r>
              <a:rPr lang="pl-PL" altLang="pl-PL" dirty="0" smtClean="0">
                <a:solidFill>
                  <a:srgbClr val="DEDEDE"/>
                </a:solidFill>
              </a:rPr>
              <a:t> </a:t>
            </a:r>
            <a:endParaRPr lang="pl-PL" dirty="0"/>
          </a:p>
        </p:txBody>
      </p:sp>
      <p:sp>
        <p:nvSpPr>
          <p:cNvPr id="3" name="Symbol zastępczy zawartości 2"/>
          <p:cNvSpPr>
            <a:spLocks noGrp="1"/>
          </p:cNvSpPr>
          <p:nvPr>
            <p:ph idx="1"/>
          </p:nvPr>
        </p:nvSpPr>
        <p:spPr/>
        <p:txBody>
          <a:bodyPr>
            <a:normAutofit lnSpcReduction="10000"/>
          </a:bodyPr>
          <a:lstStyle/>
          <a:p>
            <a:pPr algn="ctr">
              <a:spcBef>
                <a:spcPts val="250"/>
              </a:spcBef>
              <a:buClrTx/>
              <a:buSzTx/>
              <a:buNone/>
            </a:pPr>
            <a:r>
              <a:rPr lang="pl-PL" altLang="pl-PL" i="1" dirty="0">
                <a:solidFill>
                  <a:srgbClr val="000000"/>
                </a:solidFill>
              </a:rPr>
              <a:t>Zamknięcie w Polsce </a:t>
            </a:r>
            <a:r>
              <a:rPr lang="pl-PL" altLang="pl-PL" i="1" dirty="0" smtClean="0">
                <a:solidFill>
                  <a:srgbClr val="000000"/>
                </a:solidFill>
              </a:rPr>
              <a:t>sklepów </a:t>
            </a:r>
            <a:r>
              <a:rPr lang="pl-PL" altLang="pl-PL" i="1" dirty="0">
                <a:solidFill>
                  <a:srgbClr val="000000"/>
                </a:solidFill>
              </a:rPr>
              <a:t>z dopalaczami nie zlikwidowało problemu</a:t>
            </a:r>
            <a:r>
              <a:rPr lang="pl-PL" altLang="pl-PL" i="1" dirty="0" smtClean="0">
                <a:solidFill>
                  <a:srgbClr val="000000"/>
                </a:solidFill>
              </a:rPr>
              <a:t>. Wciąż pojawiają się nowe, ponadto handel występuje również w Internecie</a:t>
            </a:r>
            <a:endParaRPr lang="pl-PL" altLang="pl-PL" i="1" dirty="0">
              <a:solidFill>
                <a:srgbClr val="000000"/>
              </a:solidFill>
            </a:endParaRPr>
          </a:p>
          <a:p>
            <a:pPr algn="ctr">
              <a:spcBef>
                <a:spcPts val="250"/>
              </a:spcBef>
              <a:buClrTx/>
              <a:buSzTx/>
              <a:buNone/>
            </a:pPr>
            <a:endParaRPr lang="pl-PL" altLang="pl-PL" dirty="0">
              <a:solidFill>
                <a:srgbClr val="000000"/>
              </a:solidFill>
            </a:endParaRPr>
          </a:p>
          <a:p>
            <a:pPr algn="ctr">
              <a:spcBef>
                <a:spcPts val="250"/>
              </a:spcBef>
              <a:buClrTx/>
              <a:buSzTx/>
              <a:buNone/>
            </a:pPr>
            <a:r>
              <a:rPr lang="pl-PL" altLang="pl-PL" sz="2800" b="1" dirty="0">
                <a:solidFill>
                  <a:srgbClr val="000000"/>
                </a:solidFill>
              </a:rPr>
              <a:t>Dopalacze występują w Internecie </a:t>
            </a:r>
            <a:r>
              <a:rPr lang="pl-PL" altLang="pl-PL" sz="2800" b="1" dirty="0" smtClean="0">
                <a:solidFill>
                  <a:srgbClr val="000000"/>
                </a:solidFill>
              </a:rPr>
              <a:t>pod takimi nazwami jak np.:</a:t>
            </a:r>
            <a:endParaRPr lang="pl-PL" altLang="pl-PL" sz="2800" b="1" dirty="0">
              <a:solidFill>
                <a:srgbClr val="000000"/>
              </a:solidFill>
            </a:endParaRPr>
          </a:p>
          <a:p>
            <a:pPr algn="ctr">
              <a:spcBef>
                <a:spcPts val="250"/>
              </a:spcBef>
              <a:buClrTx/>
              <a:buSzTx/>
              <a:buNone/>
            </a:pPr>
            <a:r>
              <a:rPr lang="pl-PL" altLang="pl-PL" sz="2800" dirty="0">
                <a:solidFill>
                  <a:srgbClr val="000000"/>
                </a:solidFill>
              </a:rPr>
              <a:t>„sole kąpielowe”</a:t>
            </a:r>
          </a:p>
          <a:p>
            <a:pPr algn="ctr">
              <a:spcBef>
                <a:spcPts val="250"/>
              </a:spcBef>
              <a:buClrTx/>
              <a:buSzTx/>
              <a:buNone/>
            </a:pPr>
            <a:r>
              <a:rPr lang="pl-PL" altLang="pl-PL" sz="2800" dirty="0">
                <a:solidFill>
                  <a:schemeClr val="tx1"/>
                </a:solidFill>
              </a:rPr>
              <a:t>„pożywka dla roślin”</a:t>
            </a:r>
          </a:p>
          <a:p>
            <a:pPr algn="ctr">
              <a:spcBef>
                <a:spcPts val="250"/>
              </a:spcBef>
              <a:buClrTx/>
              <a:buSzTx/>
              <a:buNone/>
            </a:pPr>
            <a:r>
              <a:rPr lang="pl-PL" altLang="pl-PL" sz="2800" dirty="0">
                <a:solidFill>
                  <a:schemeClr val="tx1"/>
                </a:solidFill>
              </a:rPr>
              <a:t>„nawóz roślinny”</a:t>
            </a:r>
          </a:p>
          <a:p>
            <a:pPr algn="ctr">
              <a:spcBef>
                <a:spcPts val="250"/>
              </a:spcBef>
              <a:buClrTx/>
              <a:buSzTx/>
              <a:buNone/>
            </a:pPr>
            <a:r>
              <a:rPr lang="pl-PL" altLang="pl-PL" sz="2800" dirty="0">
                <a:solidFill>
                  <a:srgbClr val="000000"/>
                </a:solidFill>
              </a:rPr>
              <a:t>„kadzidełka”</a:t>
            </a:r>
            <a:r>
              <a:rPr lang="pl-PL" altLang="pl-PL" sz="2800" dirty="0">
                <a:solidFill>
                  <a:srgbClr val="FF0000"/>
                </a:solidFill>
              </a:rPr>
              <a:t> </a:t>
            </a:r>
          </a:p>
          <a:p>
            <a:pPr algn="ctr">
              <a:spcBef>
                <a:spcPts val="250"/>
              </a:spcBef>
              <a:buClrTx/>
              <a:buSzTx/>
              <a:buNone/>
            </a:pPr>
            <a:r>
              <a:rPr lang="pl-PL" altLang="pl-PL" sz="2800" dirty="0" smtClean="0">
                <a:solidFill>
                  <a:schemeClr val="tx1"/>
                </a:solidFill>
              </a:rPr>
              <a:t>„…do </a:t>
            </a:r>
            <a:r>
              <a:rPr lang="pl-PL" altLang="pl-PL" sz="2800" dirty="0">
                <a:solidFill>
                  <a:schemeClr val="tx1"/>
                </a:solidFill>
              </a:rPr>
              <a:t>badań botanicznych”</a:t>
            </a:r>
          </a:p>
          <a:p>
            <a:pPr algn="ctr">
              <a:spcBef>
                <a:spcPts val="250"/>
              </a:spcBef>
              <a:buClrTx/>
              <a:buSzTx/>
              <a:buNone/>
            </a:pPr>
            <a:r>
              <a:rPr lang="pl-PL" altLang="pl-PL" sz="2800" dirty="0">
                <a:solidFill>
                  <a:srgbClr val="000000"/>
                </a:solidFill>
              </a:rPr>
              <a:t> „chemikalia do badań”</a:t>
            </a:r>
          </a:p>
          <a:p>
            <a:endParaRPr lang="pl-PL" dirty="0"/>
          </a:p>
        </p:txBody>
      </p:sp>
      <p:pic>
        <p:nvPicPr>
          <p:cNvPr id="4" name="Obraz 3"/>
          <p:cNvPicPr/>
          <p:nvPr/>
        </p:nvPicPr>
        <p:blipFill>
          <a:blip r:embed="rId2">
            <a:extLst>
              <a:ext uri="{28A0092B-C50C-407E-A947-70E740481C1C}">
                <a14:useLocalDpi xmlns:a14="http://schemas.microsoft.com/office/drawing/2010/main" val="0"/>
              </a:ext>
            </a:extLst>
          </a:blip>
          <a:stretch>
            <a:fillRect/>
          </a:stretch>
        </p:blipFill>
        <p:spPr>
          <a:xfrm>
            <a:off x="8423426" y="4232879"/>
            <a:ext cx="3419872" cy="2204864"/>
          </a:xfrm>
          <a:prstGeom prst="round2DiagRect">
            <a:avLst/>
          </a:prstGeom>
          <a:solidFill>
            <a:srgbClr val="FFFFFF">
              <a:shade val="85000"/>
            </a:srgbClr>
          </a:solidFill>
          <a:ln w="28575">
            <a:solidFill>
              <a:srgbClr val="C00000"/>
            </a:solidFill>
          </a:ln>
          <a:effectLst>
            <a:outerShdw blurRad="50800" dist="38100" dir="16200000" rotWithShape="0">
              <a:prstClr val="black">
                <a:alpha val="40000"/>
              </a:prstClr>
            </a:outerShdw>
            <a:reflection blurRad="12700" stA="38000" endPos="28000" dist="5000" dir="5400000" sy="-100000" algn="bl" rotWithShape="0"/>
            <a:softEdge rad="635000"/>
          </a:effectLst>
        </p:spPr>
      </p:pic>
    </p:spTree>
    <p:extLst>
      <p:ext uri="{BB962C8B-B14F-4D97-AF65-F5344CB8AC3E}">
        <p14:creationId xmlns:p14="http://schemas.microsoft.com/office/powerpoint/2010/main" val="1639667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spcBef>
                <a:spcPts val="250"/>
              </a:spcBef>
              <a:buClrTx/>
              <a:buSzTx/>
              <a:buNone/>
            </a:pPr>
            <a:r>
              <a:rPr lang="pl-PL" altLang="pl-PL" sz="4000" dirty="0">
                <a:solidFill>
                  <a:srgbClr val="000000"/>
                </a:solidFill>
              </a:rPr>
              <a:t>W trosce o bezpieczeństwo </a:t>
            </a:r>
            <a:r>
              <a:rPr lang="pl-PL" altLang="pl-PL" sz="4000" dirty="0" smtClean="0">
                <a:solidFill>
                  <a:srgbClr val="000000"/>
                </a:solidFill>
              </a:rPr>
              <a:t>naszych dzieci powinniśmy – zarówno pedagodzy jak i rodzice, opiekunowie wiedzieć </a:t>
            </a:r>
            <a:r>
              <a:rPr lang="pl-PL" altLang="pl-PL" sz="4000" dirty="0">
                <a:solidFill>
                  <a:srgbClr val="000000"/>
                </a:solidFill>
              </a:rPr>
              <a:t>o kilku ważnych </a:t>
            </a:r>
            <a:r>
              <a:rPr lang="pl-PL" altLang="pl-PL" sz="4000" dirty="0" smtClean="0">
                <a:solidFill>
                  <a:srgbClr val="000000"/>
                </a:solidFill>
              </a:rPr>
              <a:t>sprawach.</a:t>
            </a:r>
            <a:endParaRPr lang="pl-PL" altLang="pl-PL" sz="4000" dirty="0">
              <a:solidFill>
                <a:schemeClr val="tx1"/>
              </a:solidFill>
            </a:endParaRPr>
          </a:p>
          <a:p>
            <a:endParaRPr lang="pl-PL" dirty="0"/>
          </a:p>
        </p:txBody>
      </p:sp>
    </p:spTree>
    <p:extLst>
      <p:ext uri="{BB962C8B-B14F-4D97-AF65-F5344CB8AC3E}">
        <p14:creationId xmlns:p14="http://schemas.microsoft.com/office/powerpoint/2010/main" val="4202624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24405" y="400602"/>
            <a:ext cx="6529891" cy="1242060"/>
          </a:xfrm>
        </p:spPr>
        <p:txBody>
          <a:bodyPr>
            <a:normAutofit/>
          </a:bodyPr>
          <a:lstStyle/>
          <a:p>
            <a:r>
              <a:rPr lang="pl-PL" sz="3600" dirty="0">
                <a:solidFill>
                  <a:srgbClr val="000000"/>
                </a:solidFill>
                <a:cs typeface="Arial" charset="0"/>
              </a:rPr>
              <a:t>Uwarunkowania zażywania </a:t>
            </a:r>
            <a:r>
              <a:rPr lang="pl-PL" sz="3600" dirty="0" smtClean="0">
                <a:solidFill>
                  <a:srgbClr val="000000"/>
                </a:solidFill>
                <a:cs typeface="Arial" charset="0"/>
              </a:rPr>
              <a:t/>
            </a:r>
            <a:br>
              <a:rPr lang="pl-PL" sz="3600" dirty="0" smtClean="0">
                <a:solidFill>
                  <a:srgbClr val="000000"/>
                </a:solidFill>
                <a:cs typeface="Arial" charset="0"/>
              </a:rPr>
            </a:br>
            <a:r>
              <a:rPr lang="pl-PL" sz="3600" dirty="0" smtClean="0">
                <a:solidFill>
                  <a:srgbClr val="000000"/>
                </a:solidFill>
                <a:cs typeface="Arial" charset="0"/>
              </a:rPr>
              <a:t>narkotyków i </a:t>
            </a:r>
            <a:r>
              <a:rPr lang="pl-PL" sz="3600" dirty="0">
                <a:solidFill>
                  <a:srgbClr val="000000"/>
                </a:solidFill>
                <a:cs typeface="Arial" charset="0"/>
              </a:rPr>
              <a:t>substancji podobnych</a:t>
            </a:r>
            <a:endParaRPr lang="pl-PL" sz="3600" dirty="0"/>
          </a:p>
        </p:txBody>
      </p:sp>
      <p:sp>
        <p:nvSpPr>
          <p:cNvPr id="3" name="Symbol zastępczy zawartości 2"/>
          <p:cNvSpPr>
            <a:spLocks noGrp="1"/>
          </p:cNvSpPr>
          <p:nvPr>
            <p:ph idx="1"/>
          </p:nvPr>
        </p:nvSpPr>
        <p:spPr>
          <a:xfrm>
            <a:off x="1147812" y="2221199"/>
            <a:ext cx="10058400" cy="4023360"/>
          </a:xfrm>
        </p:spPr>
        <p:txBody>
          <a:bodyPr/>
          <a:lstStyle/>
          <a:p>
            <a:pPr algn="just">
              <a:spcBef>
                <a:spcPts val="250"/>
              </a:spcBef>
              <a:defRPr/>
            </a:pPr>
            <a:r>
              <a:rPr lang="pl-PL" sz="2800" i="1" dirty="0">
                <a:solidFill>
                  <a:srgbClr val="000000"/>
                </a:solidFill>
                <a:cs typeface="Arial" charset="0"/>
              </a:rPr>
              <a:t>1.   </a:t>
            </a:r>
            <a:r>
              <a:rPr lang="pl-PL" sz="2800" i="1" u="sng" dirty="0">
                <a:solidFill>
                  <a:srgbClr val="000000"/>
                </a:solidFill>
                <a:cs typeface="Arial" charset="0"/>
              </a:rPr>
              <a:t>Uwarunkowania mikrostrukturalne: </a:t>
            </a:r>
          </a:p>
          <a:p>
            <a:pPr algn="just">
              <a:spcBef>
                <a:spcPts val="250"/>
              </a:spcBef>
              <a:defRPr/>
            </a:pPr>
            <a:endParaRPr lang="pl-PL" sz="2800" dirty="0">
              <a:solidFill>
                <a:srgbClr val="000000"/>
              </a:solidFill>
              <a:cs typeface="Arial" charset="0"/>
            </a:endParaRPr>
          </a:p>
          <a:p>
            <a:pPr algn="just">
              <a:spcBef>
                <a:spcPts val="250"/>
              </a:spcBef>
              <a:buClr>
                <a:schemeClr val="accent2"/>
              </a:buClr>
              <a:buFont typeface="Wingdings" panose="05000000000000000000" pitchFamily="2" charset="2"/>
              <a:buChar char="§"/>
              <a:defRPr/>
            </a:pPr>
            <a:r>
              <a:rPr lang="pl-PL" sz="2800" dirty="0" smtClean="0">
                <a:solidFill>
                  <a:srgbClr val="000000"/>
                </a:solidFill>
                <a:cs typeface="Arial" charset="0"/>
              </a:rPr>
              <a:t> Środowisko </a:t>
            </a:r>
            <a:r>
              <a:rPr lang="pl-PL" sz="2800" dirty="0">
                <a:solidFill>
                  <a:srgbClr val="000000"/>
                </a:solidFill>
                <a:cs typeface="Arial" charset="0"/>
              </a:rPr>
              <a:t>sąsiedzkie</a:t>
            </a:r>
          </a:p>
          <a:p>
            <a:pPr algn="just">
              <a:spcBef>
                <a:spcPts val="250"/>
              </a:spcBef>
              <a:buClr>
                <a:schemeClr val="accent2"/>
              </a:buClr>
              <a:buFont typeface="Wingdings" panose="05000000000000000000" pitchFamily="2" charset="2"/>
              <a:buChar char="§"/>
              <a:defRPr/>
            </a:pPr>
            <a:r>
              <a:rPr lang="pl-PL" sz="2800" dirty="0" smtClean="0">
                <a:solidFill>
                  <a:srgbClr val="000000"/>
                </a:solidFill>
                <a:cs typeface="Arial" charset="0"/>
              </a:rPr>
              <a:t> Środowisko </a:t>
            </a:r>
            <a:r>
              <a:rPr lang="pl-PL" sz="2800" dirty="0">
                <a:solidFill>
                  <a:srgbClr val="000000"/>
                </a:solidFill>
                <a:cs typeface="Arial" charset="0"/>
              </a:rPr>
              <a:t>rówieśnicze</a:t>
            </a:r>
          </a:p>
          <a:p>
            <a:pPr algn="just">
              <a:spcBef>
                <a:spcPts val="250"/>
              </a:spcBef>
              <a:buClr>
                <a:schemeClr val="accent2"/>
              </a:buClr>
              <a:buFont typeface="Wingdings" panose="05000000000000000000" pitchFamily="2" charset="2"/>
              <a:buChar char="§"/>
              <a:defRPr/>
            </a:pPr>
            <a:r>
              <a:rPr lang="pl-PL" sz="2800" dirty="0" smtClean="0">
                <a:solidFill>
                  <a:srgbClr val="000000"/>
                </a:solidFill>
                <a:cs typeface="Arial" charset="0"/>
              </a:rPr>
              <a:t> Środowisko </a:t>
            </a:r>
            <a:r>
              <a:rPr lang="pl-PL" sz="2800" dirty="0">
                <a:solidFill>
                  <a:srgbClr val="000000"/>
                </a:solidFill>
                <a:cs typeface="Arial" charset="0"/>
              </a:rPr>
              <a:t>szkolne</a:t>
            </a:r>
          </a:p>
          <a:p>
            <a:pPr algn="just">
              <a:spcBef>
                <a:spcPts val="250"/>
              </a:spcBef>
              <a:buClr>
                <a:schemeClr val="accent2"/>
              </a:buClr>
              <a:buFont typeface="Wingdings" panose="05000000000000000000" pitchFamily="2" charset="2"/>
              <a:buChar char="§"/>
              <a:defRPr/>
            </a:pPr>
            <a:r>
              <a:rPr lang="pl-PL" sz="2800" dirty="0" smtClean="0">
                <a:solidFill>
                  <a:srgbClr val="000000"/>
                </a:solidFill>
                <a:cs typeface="Arial" charset="0"/>
              </a:rPr>
              <a:t> Środowisko </a:t>
            </a:r>
            <a:r>
              <a:rPr lang="pl-PL" sz="2800" dirty="0">
                <a:solidFill>
                  <a:srgbClr val="000000"/>
                </a:solidFill>
                <a:cs typeface="Arial" charset="0"/>
              </a:rPr>
              <a:t>pracy</a:t>
            </a:r>
          </a:p>
          <a:p>
            <a:pPr>
              <a:spcBef>
                <a:spcPts val="250"/>
              </a:spcBef>
              <a:buClr>
                <a:schemeClr val="accent2"/>
              </a:buClr>
              <a:buFont typeface="Wingdings" panose="05000000000000000000" pitchFamily="2" charset="2"/>
              <a:buChar char="§"/>
              <a:defRPr/>
            </a:pPr>
            <a:r>
              <a:rPr lang="pl-PL" sz="2800" dirty="0" smtClean="0">
                <a:solidFill>
                  <a:srgbClr val="000000"/>
                </a:solidFill>
                <a:cs typeface="Arial" charset="0"/>
              </a:rPr>
              <a:t> Dostępność </a:t>
            </a:r>
            <a:r>
              <a:rPr lang="pl-PL" sz="2800" dirty="0">
                <a:solidFill>
                  <a:srgbClr val="000000"/>
                </a:solidFill>
                <a:cs typeface="Arial" charset="0"/>
              </a:rPr>
              <a:t>narkotyków (substancji działających podobnie</a:t>
            </a:r>
            <a:r>
              <a:rPr lang="pl-PL" sz="2400" dirty="0">
                <a:solidFill>
                  <a:srgbClr val="000000"/>
                </a:solidFill>
                <a:cs typeface="Arial" charset="0"/>
              </a:rPr>
              <a:t>)</a:t>
            </a:r>
          </a:p>
          <a:p>
            <a:endParaRPr lang="pl-PL" dirty="0"/>
          </a:p>
        </p:txBody>
      </p:sp>
    </p:spTree>
    <p:extLst>
      <p:ext uri="{BB962C8B-B14F-4D97-AF65-F5344CB8AC3E}">
        <p14:creationId xmlns:p14="http://schemas.microsoft.com/office/powerpoint/2010/main" val="127227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56068" y="1828800"/>
            <a:ext cx="11011436" cy="4533363"/>
          </a:xfrm>
        </p:spPr>
        <p:txBody>
          <a:bodyPr>
            <a:normAutofit fontScale="92500" lnSpcReduction="20000"/>
          </a:bodyPr>
          <a:lstStyle/>
          <a:p>
            <a:pPr marL="0" indent="0">
              <a:spcBef>
                <a:spcPts val="250"/>
              </a:spcBef>
              <a:buNone/>
              <a:defRPr/>
            </a:pPr>
            <a:r>
              <a:rPr lang="pl-PL" sz="3300" dirty="0" smtClean="0">
                <a:solidFill>
                  <a:schemeClr val="tx1"/>
                </a:solidFill>
                <a:cs typeface="Arial" charset="0"/>
              </a:rPr>
              <a:t>2</a:t>
            </a:r>
            <a:r>
              <a:rPr lang="pl-PL" sz="3300" dirty="0">
                <a:solidFill>
                  <a:schemeClr val="tx1"/>
                </a:solidFill>
                <a:cs typeface="Arial" charset="0"/>
              </a:rPr>
              <a:t>. </a:t>
            </a:r>
            <a:r>
              <a:rPr lang="pl-PL" sz="3300" i="1" u="sng" dirty="0">
                <a:solidFill>
                  <a:schemeClr val="tx1"/>
                </a:solidFill>
                <a:cs typeface="Arial" charset="0"/>
              </a:rPr>
              <a:t>Uwarunkowania rodzinne:</a:t>
            </a:r>
          </a:p>
          <a:p>
            <a:pPr>
              <a:spcBef>
                <a:spcPts val="250"/>
              </a:spcBef>
              <a:defRPr/>
            </a:pPr>
            <a:endParaRPr lang="pl-PL" sz="3300" i="1" u="sng" dirty="0">
              <a:solidFill>
                <a:schemeClr val="tx1"/>
              </a:solidFill>
              <a:cs typeface="Arial" charset="0"/>
            </a:endParaRPr>
          </a:p>
          <a:p>
            <a:pPr>
              <a:spcBef>
                <a:spcPts val="250"/>
              </a:spcBef>
              <a:buClr>
                <a:schemeClr val="accent2"/>
              </a:buClr>
              <a:buFont typeface="Wingdings" panose="05000000000000000000" pitchFamily="2" charset="2"/>
              <a:buChar char="§"/>
              <a:defRPr/>
            </a:pPr>
            <a:r>
              <a:rPr lang="pl-PL" sz="2100" dirty="0" smtClean="0">
                <a:solidFill>
                  <a:schemeClr val="tx1"/>
                </a:solidFill>
                <a:cs typeface="Arial" charset="0"/>
              </a:rPr>
              <a:t> Brak </a:t>
            </a:r>
            <a:r>
              <a:rPr lang="pl-PL" sz="2100" dirty="0">
                <a:solidFill>
                  <a:schemeClr val="tx1"/>
                </a:solidFill>
                <a:cs typeface="Arial" charset="0"/>
              </a:rPr>
              <a:t>zaspokojenia podstawowych potrzeb</a:t>
            </a:r>
            <a:r>
              <a:rPr lang="pl-PL" sz="2100" dirty="0" smtClean="0">
                <a:solidFill>
                  <a:schemeClr val="tx1"/>
                </a:solidFill>
                <a:cs typeface="Arial" charset="0"/>
              </a:rPr>
              <a:t>: </a:t>
            </a:r>
            <a:r>
              <a:rPr lang="pl-PL" sz="2100" dirty="0">
                <a:solidFill>
                  <a:schemeClr val="tx1"/>
                </a:solidFill>
                <a:cs typeface="Arial" charset="0"/>
              </a:rPr>
              <a:t>miłości, bezpieczeństwa, akceptacji i </a:t>
            </a:r>
            <a:r>
              <a:rPr lang="pl-PL" sz="2100" dirty="0" smtClean="0">
                <a:solidFill>
                  <a:schemeClr val="tx1"/>
                </a:solidFill>
                <a:cs typeface="Arial" charset="0"/>
              </a:rPr>
              <a:t>zrozumienia,</a:t>
            </a:r>
            <a:endParaRPr lang="pl-PL" sz="2100" dirty="0">
              <a:solidFill>
                <a:schemeClr val="tx1"/>
              </a:solidFill>
              <a:cs typeface="Arial" charset="0"/>
            </a:endParaRPr>
          </a:p>
          <a:p>
            <a:pPr>
              <a:spcBef>
                <a:spcPts val="250"/>
              </a:spcBef>
              <a:buClr>
                <a:schemeClr val="accent2"/>
              </a:buClr>
              <a:buFont typeface="Wingdings" panose="05000000000000000000" pitchFamily="2" charset="2"/>
              <a:buChar char="§"/>
              <a:defRPr/>
            </a:pPr>
            <a:endParaRPr lang="pl-PL" sz="2100" dirty="0" smtClean="0">
              <a:solidFill>
                <a:schemeClr val="tx1"/>
              </a:solidFill>
              <a:cs typeface="Arial" charset="0"/>
            </a:endParaRPr>
          </a:p>
          <a:p>
            <a:pPr>
              <a:spcBef>
                <a:spcPts val="250"/>
              </a:spcBef>
              <a:buClr>
                <a:schemeClr val="accent2"/>
              </a:buClr>
              <a:buFont typeface="Wingdings" panose="05000000000000000000" pitchFamily="2" charset="2"/>
              <a:buChar char="§"/>
              <a:defRPr/>
            </a:pPr>
            <a:r>
              <a:rPr lang="pl-PL" sz="2100" dirty="0" smtClean="0">
                <a:solidFill>
                  <a:schemeClr val="tx1"/>
                </a:solidFill>
                <a:cs typeface="Arial" charset="0"/>
              </a:rPr>
              <a:t> Występowanie </a:t>
            </a:r>
            <a:r>
              <a:rPr lang="pl-PL" sz="2100" dirty="0">
                <a:solidFill>
                  <a:schemeClr val="tx1"/>
                </a:solidFill>
                <a:cs typeface="Arial" charset="0"/>
              </a:rPr>
              <a:t>uzależnienia w rodzinie (rodzeństwo, rodzice, najbliższa rodzina),</a:t>
            </a:r>
          </a:p>
          <a:p>
            <a:pPr>
              <a:spcBef>
                <a:spcPts val="250"/>
              </a:spcBef>
              <a:buClr>
                <a:schemeClr val="accent2"/>
              </a:buClr>
              <a:buFont typeface="Wingdings" panose="05000000000000000000" pitchFamily="2" charset="2"/>
              <a:buChar char="§"/>
              <a:defRPr/>
            </a:pPr>
            <a:endParaRPr lang="pl-PL" sz="2100" dirty="0" smtClean="0">
              <a:solidFill>
                <a:schemeClr val="tx1"/>
              </a:solidFill>
              <a:cs typeface="Arial" charset="0"/>
            </a:endParaRPr>
          </a:p>
          <a:p>
            <a:pPr>
              <a:spcBef>
                <a:spcPts val="250"/>
              </a:spcBef>
              <a:buClr>
                <a:schemeClr val="accent2"/>
              </a:buClr>
              <a:buFont typeface="Wingdings" panose="05000000000000000000" pitchFamily="2" charset="2"/>
              <a:buChar char="§"/>
              <a:defRPr/>
            </a:pPr>
            <a:r>
              <a:rPr lang="pl-PL" sz="2100" dirty="0" smtClean="0">
                <a:solidFill>
                  <a:schemeClr val="tx1"/>
                </a:solidFill>
                <a:cs typeface="Arial" charset="0"/>
              </a:rPr>
              <a:t> Traumy</a:t>
            </a:r>
            <a:r>
              <a:rPr lang="pl-PL" sz="2100" dirty="0">
                <a:solidFill>
                  <a:schemeClr val="tx1"/>
                </a:solidFill>
                <a:cs typeface="Arial" charset="0"/>
              </a:rPr>
              <a:t>, urazy, choroby somatyczne, choroby i zaburzenia psychiczne,</a:t>
            </a:r>
          </a:p>
          <a:p>
            <a:pPr>
              <a:spcBef>
                <a:spcPts val="250"/>
              </a:spcBef>
              <a:buClr>
                <a:schemeClr val="accent2"/>
              </a:buClr>
              <a:buFont typeface="Wingdings" panose="05000000000000000000" pitchFamily="2" charset="2"/>
              <a:buChar char="§"/>
              <a:defRPr/>
            </a:pPr>
            <a:endParaRPr lang="pl-PL" sz="2100" dirty="0">
              <a:solidFill>
                <a:schemeClr val="tx1"/>
              </a:solidFill>
              <a:cs typeface="Arial" charset="0"/>
            </a:endParaRPr>
          </a:p>
          <a:p>
            <a:pPr>
              <a:spcBef>
                <a:spcPts val="250"/>
              </a:spcBef>
              <a:buClr>
                <a:schemeClr val="accent2"/>
              </a:buClr>
              <a:buFont typeface="Wingdings" panose="05000000000000000000" pitchFamily="2" charset="2"/>
              <a:buChar char="§"/>
              <a:defRPr/>
            </a:pPr>
            <a:r>
              <a:rPr lang="pl-PL" sz="2100" dirty="0" smtClean="0">
                <a:solidFill>
                  <a:schemeClr val="tx1"/>
                </a:solidFill>
                <a:cs typeface="Arial" charset="0"/>
              </a:rPr>
              <a:t> Patologie </a:t>
            </a:r>
            <a:r>
              <a:rPr lang="pl-PL" sz="2100" dirty="0">
                <a:solidFill>
                  <a:schemeClr val="tx1"/>
                </a:solidFill>
                <a:cs typeface="Arial" charset="0"/>
              </a:rPr>
              <a:t>i zaburzenia życia rodzinnego (przemoc, alkoholizm, rozwody, przestępcze rodzinne środowisko, zaniedbania, porzucenia), </a:t>
            </a:r>
          </a:p>
          <a:p>
            <a:pPr>
              <a:spcBef>
                <a:spcPts val="250"/>
              </a:spcBef>
              <a:buClr>
                <a:schemeClr val="accent2"/>
              </a:buClr>
              <a:buFont typeface="Wingdings" panose="05000000000000000000" pitchFamily="2" charset="2"/>
              <a:buChar char="§"/>
              <a:defRPr/>
            </a:pPr>
            <a:endParaRPr lang="pl-PL" sz="2100" dirty="0">
              <a:solidFill>
                <a:schemeClr val="tx1"/>
              </a:solidFill>
              <a:cs typeface="Arial" charset="0"/>
            </a:endParaRPr>
          </a:p>
          <a:p>
            <a:pPr>
              <a:spcBef>
                <a:spcPts val="250"/>
              </a:spcBef>
              <a:buClr>
                <a:schemeClr val="accent2"/>
              </a:buClr>
              <a:buFont typeface="Wingdings" panose="05000000000000000000" pitchFamily="2" charset="2"/>
              <a:buChar char="§"/>
              <a:defRPr/>
            </a:pPr>
            <a:r>
              <a:rPr lang="pl-PL" sz="2100" dirty="0" smtClean="0">
                <a:solidFill>
                  <a:schemeClr val="tx1"/>
                </a:solidFill>
                <a:cs typeface="Arial" charset="0"/>
              </a:rPr>
              <a:t> Zaburzenia </a:t>
            </a:r>
            <a:r>
              <a:rPr lang="pl-PL" sz="2100" dirty="0">
                <a:solidFill>
                  <a:schemeClr val="tx1"/>
                </a:solidFill>
                <a:cs typeface="Arial" charset="0"/>
              </a:rPr>
              <a:t>procesu wychowania (brak wzorów pozytywnych, brak więzi z rodzicami, zaburzenia komunikacji rodzice - dziecko), </a:t>
            </a:r>
          </a:p>
          <a:p>
            <a:pPr>
              <a:spcBef>
                <a:spcPts val="250"/>
              </a:spcBef>
              <a:buClr>
                <a:schemeClr val="accent2"/>
              </a:buClr>
              <a:buFont typeface="Wingdings" panose="05000000000000000000" pitchFamily="2" charset="2"/>
              <a:buChar char="§"/>
              <a:defRPr/>
            </a:pPr>
            <a:endParaRPr lang="pl-PL" sz="2100" dirty="0">
              <a:solidFill>
                <a:schemeClr val="tx1"/>
              </a:solidFill>
              <a:cs typeface="Arial" charset="0"/>
            </a:endParaRPr>
          </a:p>
          <a:p>
            <a:pPr>
              <a:spcBef>
                <a:spcPts val="250"/>
              </a:spcBef>
              <a:buClr>
                <a:schemeClr val="accent2"/>
              </a:buClr>
              <a:buFont typeface="Wingdings" panose="05000000000000000000" pitchFamily="2" charset="2"/>
              <a:buChar char="§"/>
              <a:defRPr/>
            </a:pPr>
            <a:r>
              <a:rPr lang="pl-PL" sz="2100" dirty="0" smtClean="0">
                <a:solidFill>
                  <a:schemeClr val="tx1"/>
                </a:solidFill>
                <a:cs typeface="Arial" charset="0"/>
              </a:rPr>
              <a:t> Brak </a:t>
            </a:r>
            <a:r>
              <a:rPr lang="pl-PL" sz="2100" dirty="0">
                <a:solidFill>
                  <a:schemeClr val="tx1"/>
                </a:solidFill>
                <a:cs typeface="Arial" charset="0"/>
              </a:rPr>
              <a:t>lub wadliwe kompetencje wychowawcze rodziców (niewydolność wychowawcza),</a:t>
            </a:r>
          </a:p>
          <a:p>
            <a:endParaRPr lang="pl-PL" dirty="0">
              <a:solidFill>
                <a:schemeClr val="tx1"/>
              </a:solidFill>
            </a:endParaRPr>
          </a:p>
        </p:txBody>
      </p:sp>
    </p:spTree>
    <p:extLst>
      <p:ext uri="{BB962C8B-B14F-4D97-AF65-F5344CB8AC3E}">
        <p14:creationId xmlns:p14="http://schemas.microsoft.com/office/powerpoint/2010/main" val="1004915671"/>
      </p:ext>
    </p:extLst>
  </p:cSld>
  <p:clrMapOvr>
    <a:masterClrMapping/>
  </p:clrMapOvr>
</p:sld>
</file>

<file path=ppt/theme/theme1.xml><?xml version="1.0" encoding="utf-8"?>
<a:theme xmlns:a="http://schemas.openxmlformats.org/drawingml/2006/main" name="Motyw1">
  <a:themeElements>
    <a:clrScheme name="Niestandardowy 1">
      <a:dk1>
        <a:srgbClr val="000000"/>
      </a:dk1>
      <a:lt1>
        <a:sysClr val="window" lastClr="FFFFFF"/>
      </a:lt1>
      <a:dk2>
        <a:srgbClr val="637052"/>
      </a:dk2>
      <a:lt2>
        <a:srgbClr val="CCDDEA"/>
      </a:lt2>
      <a:accent1>
        <a:srgbClr val="FFFFFF"/>
      </a:accent1>
      <a:accent2>
        <a:srgbClr val="FF0000"/>
      </a:accent2>
      <a:accent3>
        <a:srgbClr val="865640"/>
      </a:accent3>
      <a:accent4>
        <a:srgbClr val="9B8357"/>
      </a:accent4>
      <a:accent5>
        <a:srgbClr val="C2BC80"/>
      </a:accent5>
      <a:accent6>
        <a:srgbClr val="94A088"/>
      </a:accent6>
      <a:hlink>
        <a:srgbClr val="2998E3"/>
      </a:hlink>
      <a:folHlink>
        <a:srgbClr val="8C8C8C"/>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otyw1" id="{20BEC515-690B-43B8-8C96-271E3D9D358D}" vid="{C3C7FD8F-2B1A-497B-BF94-9C8EC542C5B0}"/>
    </a:ext>
  </a:extLst>
</a:theme>
</file>

<file path=ppt/theme/theme2.xml><?xml version="1.0" encoding="utf-8"?>
<a:theme xmlns:a="http://schemas.openxmlformats.org/drawingml/2006/main" name="1_Retrospekcja">
  <a:themeElements>
    <a:clrScheme name="Niestandardowy 1">
      <a:dk1>
        <a:srgbClr val="000000"/>
      </a:dk1>
      <a:lt1>
        <a:sysClr val="window" lastClr="FFFFFF"/>
      </a:lt1>
      <a:dk2>
        <a:srgbClr val="637052"/>
      </a:dk2>
      <a:lt2>
        <a:srgbClr val="CCDDEA"/>
      </a:lt2>
      <a:accent1>
        <a:srgbClr val="FFFFFF"/>
      </a:accent1>
      <a:accent2>
        <a:srgbClr val="FF0000"/>
      </a:accent2>
      <a:accent3>
        <a:srgbClr val="865640"/>
      </a:accent3>
      <a:accent4>
        <a:srgbClr val="9B8357"/>
      </a:accent4>
      <a:accent5>
        <a:srgbClr val="C2BC80"/>
      </a:accent5>
      <a:accent6>
        <a:srgbClr val="94A088"/>
      </a:accent6>
      <a:hlink>
        <a:srgbClr val="2998E3"/>
      </a:hlink>
      <a:folHlink>
        <a:srgbClr val="8C8C8C"/>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Retrospekcja">
  <a:themeElements>
    <a:clrScheme name="Niestandardowy 1">
      <a:dk1>
        <a:srgbClr val="000000"/>
      </a:dk1>
      <a:lt1>
        <a:sysClr val="window" lastClr="FFFFFF"/>
      </a:lt1>
      <a:dk2>
        <a:srgbClr val="637052"/>
      </a:dk2>
      <a:lt2>
        <a:srgbClr val="CCDDEA"/>
      </a:lt2>
      <a:accent1>
        <a:srgbClr val="FFFFFF"/>
      </a:accent1>
      <a:accent2>
        <a:srgbClr val="FF0000"/>
      </a:accent2>
      <a:accent3>
        <a:srgbClr val="865640"/>
      </a:accent3>
      <a:accent4>
        <a:srgbClr val="9B8357"/>
      </a:accent4>
      <a:accent5>
        <a:srgbClr val="C2BC80"/>
      </a:accent5>
      <a:accent6>
        <a:srgbClr val="94A088"/>
      </a:accent6>
      <a:hlink>
        <a:srgbClr val="2998E3"/>
      </a:hlink>
      <a:folHlink>
        <a:srgbClr val="8C8C8C"/>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Motyw1</Template>
  <TotalTime>140</TotalTime>
  <Words>2155</Words>
  <Application>Microsoft Office PowerPoint</Application>
  <PresentationFormat>Panoramiczny</PresentationFormat>
  <Paragraphs>267</Paragraphs>
  <Slides>36</Slides>
  <Notes>0</Notes>
  <HiddenSlides>0</HiddenSlides>
  <MMClips>0</MMClips>
  <ScaleCrop>false</ScaleCrop>
  <HeadingPairs>
    <vt:vector size="6" baseType="variant">
      <vt:variant>
        <vt:lpstr>Używane czcionki</vt:lpstr>
      </vt:variant>
      <vt:variant>
        <vt:i4>8</vt:i4>
      </vt:variant>
      <vt:variant>
        <vt:lpstr>Motyw</vt:lpstr>
      </vt:variant>
      <vt:variant>
        <vt:i4>3</vt:i4>
      </vt:variant>
      <vt:variant>
        <vt:lpstr>Tytuły slajdów</vt:lpstr>
      </vt:variant>
      <vt:variant>
        <vt:i4>36</vt:i4>
      </vt:variant>
    </vt:vector>
  </HeadingPairs>
  <TitlesOfParts>
    <vt:vector size="47" baseType="lpstr">
      <vt:lpstr>Arial Unicode MS</vt:lpstr>
      <vt:lpstr>Microsoft YaHei</vt:lpstr>
      <vt:lpstr>Arial</vt:lpstr>
      <vt:lpstr>Calibri</vt:lpstr>
      <vt:lpstr>Calibri Light</vt:lpstr>
      <vt:lpstr>Times New Roman</vt:lpstr>
      <vt:lpstr>Verdana</vt:lpstr>
      <vt:lpstr>Wingdings</vt:lpstr>
      <vt:lpstr>Motyw1</vt:lpstr>
      <vt:lpstr>1_Retrospekcja</vt:lpstr>
      <vt:lpstr>Retrospekcja</vt:lpstr>
      <vt:lpstr>Kampania  „Dopal dopalaczom.  Wolni od narkotyków – kreatywni  w życiu”</vt:lpstr>
      <vt:lpstr>Prezentacja programu PowerPoint</vt:lpstr>
      <vt:lpstr>Prezentacja programu PowerPoint</vt:lpstr>
      <vt:lpstr>Prezentacja programu PowerPoint</vt:lpstr>
      <vt:lpstr>Nazewnictwo</vt:lpstr>
      <vt:lpstr>Dopalacze nie zniknęły!!! </vt:lpstr>
      <vt:lpstr>Prezentacja programu PowerPoint</vt:lpstr>
      <vt:lpstr>Uwarunkowania zażywania  narkotyków i substancji podobnych</vt:lpstr>
      <vt:lpstr>Prezentacja programu PowerPoint</vt:lpstr>
      <vt:lpstr>Prezentacja programu PowerPoint</vt:lpstr>
      <vt:lpstr>Czynniki ryzyka </vt:lpstr>
      <vt:lpstr>W sferze psychologicznej czynników ryzyka największą rolę odgrywają cechy indywidualne, do których zalicza się m.in.: </vt:lpstr>
      <vt:lpstr>Czynniki ryzyka – sfera społeczna</vt:lpstr>
      <vt:lpstr>Czynniki ryzyka – sfera społeczna  c.d.</vt:lpstr>
      <vt:lpstr>Czynniki chroniące/wspierające</vt:lpstr>
      <vt:lpstr>Czynniki chroniące/wspierające</vt:lpstr>
      <vt:lpstr>Dlaczego…</vt:lpstr>
      <vt:lpstr>Jak budować prawidłowe relacje w rodzinie</vt:lpstr>
      <vt:lpstr>Warto pamiętać</vt:lpstr>
      <vt:lpstr>Rodzice/ opiekunowie/ wychowawcy - są sytuacje, których nie wolno bagatelizować!</vt:lpstr>
      <vt:lpstr>Rodzice/ opiekunowie/ wychowawcy - są sytuacje, których nie wolno bagatelizować!</vt:lpstr>
      <vt:lpstr>Prezentacja programu PowerPoint</vt:lpstr>
      <vt:lpstr>Prezentacja programu PowerPoint</vt:lpstr>
      <vt:lpstr>Prezentacja programu PowerPoint</vt:lpstr>
      <vt:lpstr>Prezentacja programu PowerPoint</vt:lpstr>
      <vt:lpstr>Prezentacja programu PowerPoint</vt:lpstr>
      <vt:lpstr>Szkoła, rodzice, opiekunowie</vt:lpstr>
      <vt:lpstr>Mały słowniczek slangu</vt:lpstr>
      <vt:lpstr>Mały słowniczek slangu</vt:lpstr>
      <vt:lpstr>GDZIE SZUKAĆ POMOCY?</vt:lpstr>
      <vt:lpstr>GDZIE SZUKAĆ POMOCY?</vt:lpstr>
      <vt:lpstr>Prezentacja programu PowerPoint</vt:lpstr>
      <vt:lpstr>Co mogą zrobić opiekunowie grupy,  wychowawcy, nauczyciele?</vt:lpstr>
      <vt:lpstr>Co mogą zrobić opiekunowie grupy,  wychowawcy, nauczyciele?</vt:lpstr>
      <vt:lpstr>Prezentacja programu PowerPoint</vt:lpstr>
      <vt:lpstr>Organizatorzy: Wojewódzka Stacja Sanitarno-Epidemiologiczna w Krakowie  Ekspert Wojewódzki do Spraw Informacji o Narkotykach i Narkomanii Województwa Małopolskiego  Kuratorium Oświaty w Krakowie Ambasador Kampanii: Fundacja Drużyna Mistrzów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Magdalena Koperny</dc:creator>
  <cp:lastModifiedBy>Magdalena Koperny</cp:lastModifiedBy>
  <cp:revision>17</cp:revision>
  <dcterms:created xsi:type="dcterms:W3CDTF">2015-09-14T07:22:59Z</dcterms:created>
  <dcterms:modified xsi:type="dcterms:W3CDTF">2015-09-14T10:21:19Z</dcterms:modified>
</cp:coreProperties>
</file>